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0"/>
  </p:notesMasterIdLst>
  <p:handoutMasterIdLst>
    <p:handoutMasterId r:id="rId31"/>
  </p:handoutMasterIdLst>
  <p:sldIdLst>
    <p:sldId id="292" r:id="rId2"/>
    <p:sldId id="259" r:id="rId3"/>
    <p:sldId id="260" r:id="rId4"/>
    <p:sldId id="289" r:id="rId5"/>
    <p:sldId id="293" r:id="rId6"/>
    <p:sldId id="297" r:id="rId7"/>
    <p:sldId id="295" r:id="rId8"/>
    <p:sldId id="299" r:id="rId9"/>
    <p:sldId id="317" r:id="rId10"/>
    <p:sldId id="304" r:id="rId11"/>
    <p:sldId id="316" r:id="rId12"/>
    <p:sldId id="310" r:id="rId13"/>
    <p:sldId id="318" r:id="rId14"/>
    <p:sldId id="302" r:id="rId15"/>
    <p:sldId id="296" r:id="rId16"/>
    <p:sldId id="298" r:id="rId17"/>
    <p:sldId id="307" r:id="rId18"/>
    <p:sldId id="320" r:id="rId19"/>
    <p:sldId id="321" r:id="rId20"/>
    <p:sldId id="303" r:id="rId21"/>
    <p:sldId id="311" r:id="rId22"/>
    <p:sldId id="313" r:id="rId23"/>
    <p:sldId id="309" r:id="rId24"/>
    <p:sldId id="312" r:id="rId25"/>
    <p:sldId id="314" r:id="rId26"/>
    <p:sldId id="301" r:id="rId27"/>
    <p:sldId id="319" r:id="rId28"/>
    <p:sldId id="290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页" id="{2B9AFA38-9404-46DD-8651-EF50335BF673}">
          <p14:sldIdLst>
            <p14:sldId id="292"/>
          </p14:sldIdLst>
        </p14:section>
        <p14:section name="目录" id="{754CFFA2-609E-49E8-99A2-B7F10C336568}">
          <p14:sldIdLst>
            <p14:sldId id="259"/>
          </p14:sldIdLst>
        </p14:section>
        <p14:section name="章节过渡页" id="{6CCE81C8-830C-4030-8E05-5AA025298728}">
          <p14:sldIdLst>
            <p14:sldId id="260"/>
          </p14:sldIdLst>
        </p14:section>
        <p14:section name="内容页" id="{ADEF109D-0A72-49B9-8F26-9A1C6CDAF4AB}">
          <p14:sldIdLst>
            <p14:sldId id="289"/>
            <p14:sldId id="293"/>
            <p14:sldId id="297"/>
            <p14:sldId id="295"/>
            <p14:sldId id="299"/>
            <p14:sldId id="317"/>
            <p14:sldId id="304"/>
            <p14:sldId id="316"/>
            <p14:sldId id="310"/>
            <p14:sldId id="318"/>
            <p14:sldId id="302"/>
            <p14:sldId id="296"/>
            <p14:sldId id="298"/>
            <p14:sldId id="307"/>
            <p14:sldId id="320"/>
            <p14:sldId id="321"/>
            <p14:sldId id="303"/>
            <p14:sldId id="311"/>
            <p14:sldId id="313"/>
            <p14:sldId id="309"/>
            <p14:sldId id="312"/>
            <p14:sldId id="314"/>
            <p14:sldId id="301"/>
            <p14:sldId id="319"/>
          </p14:sldIdLst>
        </p14:section>
        <p14:section name="结束页" id="{5B21E3A4-4190-4B49-84F3-E1C8EC7DA431}">
          <p14:sldIdLst>
            <p14:sldId id="290"/>
          </p14:sldIdLst>
        </p14:section>
        <p14:section name="说明" id="{CB9865DF-A552-4D07-AA09-473C526A3B46}">
          <p14:sldIdLst/>
        </p14:section>
      </p14:sectionLst>
    </p:ex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0A88D3"/>
    <a:srgbClr val="244FA0"/>
    <a:srgbClr val="019DE6"/>
    <a:srgbClr val="ACBAD1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22"/>
    <p:restoredTop sz="77263"/>
  </p:normalViewPr>
  <p:slideViewPr>
    <p:cSldViewPr snapToGrid="0" showGuides="1">
      <p:cViewPr varScale="1">
        <p:scale>
          <a:sx n="116" d="100"/>
          <a:sy n="116" d="100"/>
        </p:scale>
        <p:origin x="192" y="312"/>
      </p:cViewPr>
      <p:guideLst>
        <p:guide pos="4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5" d="100"/>
          <a:sy n="65" d="100"/>
        </p:scale>
        <p:origin x="181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参赛队伍构成比例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队伍数量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6D1-0E4E-ABFB-A5DC9C6C988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6D1-0E4E-ABFB-A5DC9C6C988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6D1-0E4E-ABFB-A5DC9C6C9887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高校</c:v>
                </c:pt>
                <c:pt idx="1">
                  <c:v>企业</c:v>
                </c:pt>
                <c:pt idx="2">
                  <c:v>其他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49</c:v>
                </c:pt>
                <c:pt idx="1">
                  <c:v>39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6D1-0E4E-ABFB-A5DC9C6C988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CN" altLang="en-US"/>
              <a:t>参赛队伍数量对比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学术界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Sheet1!$A$2:$A$3</c:f>
              <c:strCache>
                <c:ptCount val="2"/>
                <c:pt idx="0">
                  <c:v>SMP-MCC 2019</c:v>
                </c:pt>
                <c:pt idx="1">
                  <c:v>SMP-MCC 2020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F4-6B42-8075-EF954FF022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工业界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Sheet1!$A$2:$A$3</c:f>
              <c:strCache>
                <c:ptCount val="2"/>
                <c:pt idx="0">
                  <c:v>SMP-MCC 2019</c:v>
                </c:pt>
                <c:pt idx="1">
                  <c:v>SMP-MCC 2020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12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FF4-6B42-8075-EF954FF0229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其他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Sheet1!$A$2:$A$3</c:f>
              <c:strCache>
                <c:ptCount val="2"/>
                <c:pt idx="0">
                  <c:v>SMP-MCC 2019</c:v>
                </c:pt>
                <c:pt idx="1">
                  <c:v>SMP-MCC 2020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</c:v>
                </c:pt>
                <c:pt idx="1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FF4-6B42-8075-EF954FF022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858014800"/>
        <c:axId val="1858020800"/>
        <c:axId val="0"/>
      </c:bar3DChart>
      <c:catAx>
        <c:axId val="185801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58020800"/>
        <c:crosses val="autoZero"/>
        <c:auto val="1"/>
        <c:lblAlgn val="ctr"/>
        <c:lblOffset val="100"/>
        <c:noMultiLvlLbl val="0"/>
      </c:catAx>
      <c:valAx>
        <c:axId val="1858020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5801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1B2DFF-C91C-424D-95BB-DF990F6ED275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20A87A2-B405-1548-8F34-388C8D05C5B7}">
      <dgm:prSet phldrT="[文本]" custT="1"/>
      <dgm:spPr>
        <a:xfrm>
          <a:off x="1395006" y="1257718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2017</a:t>
          </a:r>
          <a:endParaRPr lang="zh-CN" altLang="en-US" sz="16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88A397FF-E83C-3041-9656-57F6F89527CB}" type="parTrans" cxnId="{3FBA3CAE-7F0B-4F4A-ADBF-1FCA60FA59C1}">
      <dgm:prSet/>
      <dgm:spPr/>
      <dgm:t>
        <a:bodyPr/>
        <a:lstStyle/>
        <a:p>
          <a:endParaRPr lang="zh-CN" altLang="en-US"/>
        </a:p>
      </dgm:t>
    </dgm:pt>
    <dgm:pt modelId="{40B800F7-E317-AB47-9EC7-C3301BD074DD}" type="sibTrans" cxnId="{3FBA3CAE-7F0B-4F4A-ADBF-1FCA60FA59C1}">
      <dgm:prSet/>
      <dgm:spPr/>
      <dgm:t>
        <a:bodyPr/>
        <a:lstStyle/>
        <a:p>
          <a:endParaRPr lang="zh-CN" altLang="en-US"/>
        </a:p>
      </dgm:t>
    </dgm:pt>
    <dgm:pt modelId="{3F44BE08-DF02-584A-A0C5-3345E9B49CC4}">
      <dgm:prSet phldrT="[文本]" custT="1"/>
      <dgm:spPr>
        <a:xfrm>
          <a:off x="2905451" y="883956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2018</a:t>
          </a:r>
          <a:endParaRPr lang="zh-CN" altLang="en-US" sz="16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880F77B1-C911-B243-995C-B31204653236}" type="parTrans" cxnId="{07D50A56-7065-4849-BC4A-EC23C31AA4E7}">
      <dgm:prSet/>
      <dgm:spPr/>
      <dgm:t>
        <a:bodyPr/>
        <a:lstStyle/>
        <a:p>
          <a:endParaRPr lang="zh-CN" altLang="en-US"/>
        </a:p>
      </dgm:t>
    </dgm:pt>
    <dgm:pt modelId="{A98F2C3B-76F2-7B4E-A5B7-1FBF20EC308E}" type="sibTrans" cxnId="{07D50A56-7065-4849-BC4A-EC23C31AA4E7}">
      <dgm:prSet/>
      <dgm:spPr/>
      <dgm:t>
        <a:bodyPr/>
        <a:lstStyle/>
        <a:p>
          <a:endParaRPr lang="zh-CN" altLang="en-US"/>
        </a:p>
      </dgm:t>
    </dgm:pt>
    <dgm:pt modelId="{F774660E-49C3-7045-944C-2DB1A9F8B799}">
      <dgm:prSet phldrT="[文本]" custT="1"/>
      <dgm:spPr>
        <a:xfrm>
          <a:off x="4415897" y="510195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2019</a:t>
          </a:r>
          <a:endParaRPr lang="zh-CN" altLang="en-US" sz="16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DA4A05ED-CD65-D849-95CD-A4C7DF1A1ADF}" type="parTrans" cxnId="{FB4FB61D-5E1C-DE41-A19D-4F219E61E4D1}">
      <dgm:prSet/>
      <dgm:spPr/>
      <dgm:t>
        <a:bodyPr/>
        <a:lstStyle/>
        <a:p>
          <a:endParaRPr lang="zh-CN" altLang="en-US"/>
        </a:p>
      </dgm:t>
    </dgm:pt>
    <dgm:pt modelId="{3697F3F8-D441-A640-9B9C-0757D3219BC8}" type="sibTrans" cxnId="{FB4FB61D-5E1C-DE41-A19D-4F219E61E4D1}">
      <dgm:prSet/>
      <dgm:spPr/>
      <dgm:t>
        <a:bodyPr/>
        <a:lstStyle/>
        <a:p>
          <a:endParaRPr lang="zh-CN" altLang="en-US"/>
        </a:p>
      </dgm:t>
    </dgm:pt>
    <dgm:pt modelId="{136F00E8-9CFD-AF43-B73C-6D962B504ABC}">
      <dgm:prSet phldrT="[文本]" custT="1"/>
      <dgm:spPr>
        <a:xfrm>
          <a:off x="1395006" y="1257718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</dgm:t>
    </dgm:pt>
    <dgm:pt modelId="{CDA99F67-A608-E546-AB3A-9472F18B2CE1}" type="parTrans" cxnId="{B66C5094-4171-6F48-91B5-E190414E46BB}">
      <dgm:prSet/>
      <dgm:spPr/>
      <dgm:t>
        <a:bodyPr/>
        <a:lstStyle/>
        <a:p>
          <a:endParaRPr lang="zh-CN" altLang="en-US"/>
        </a:p>
      </dgm:t>
    </dgm:pt>
    <dgm:pt modelId="{751CAA08-D63B-C44C-97A4-D3483D6F1E8F}" type="sibTrans" cxnId="{B66C5094-4171-6F48-91B5-E190414E46BB}">
      <dgm:prSet/>
      <dgm:spPr/>
      <dgm:t>
        <a:bodyPr/>
        <a:lstStyle/>
        <a:p>
          <a:endParaRPr lang="zh-CN" altLang="en-US"/>
        </a:p>
      </dgm:t>
    </dgm:pt>
    <dgm:pt modelId="{F86FDCFA-1D2C-4D41-9C4B-2318F9CE42D0}">
      <dgm:prSet phldrT="[文本]" custT="1"/>
      <dgm:spPr>
        <a:xfrm>
          <a:off x="1395006" y="1257718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gm:t>
    </dgm:pt>
    <dgm:pt modelId="{7220EF8F-A294-1F4D-8C8D-27E755E2687E}" type="parTrans" cxnId="{35805D23-37B8-FD40-B260-5EF794EBB9A4}">
      <dgm:prSet/>
      <dgm:spPr/>
      <dgm:t>
        <a:bodyPr/>
        <a:lstStyle/>
        <a:p>
          <a:endParaRPr lang="zh-CN" altLang="en-US"/>
        </a:p>
      </dgm:t>
    </dgm:pt>
    <dgm:pt modelId="{2466CE5A-81C0-FF45-A086-622E7D029DEF}" type="sibTrans" cxnId="{35805D23-37B8-FD40-B260-5EF794EBB9A4}">
      <dgm:prSet/>
      <dgm:spPr/>
      <dgm:t>
        <a:bodyPr/>
        <a:lstStyle/>
        <a:p>
          <a:endParaRPr lang="zh-CN" altLang="en-US"/>
        </a:p>
      </dgm:t>
    </dgm:pt>
    <dgm:pt modelId="{7F72E95E-907B-DF49-B12B-A7A392EE8ADD}">
      <dgm:prSet phldrT="[文本]" custT="1"/>
      <dgm:spPr>
        <a:xfrm>
          <a:off x="2905451" y="883956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</dgm:t>
    </dgm:pt>
    <dgm:pt modelId="{515C5815-E965-A141-A8A2-FF39F4141F08}" type="parTrans" cxnId="{2281C21D-F2AD-8949-9701-FB7A6BF1CC09}">
      <dgm:prSet/>
      <dgm:spPr/>
      <dgm:t>
        <a:bodyPr/>
        <a:lstStyle/>
        <a:p>
          <a:endParaRPr lang="zh-CN" altLang="en-US"/>
        </a:p>
      </dgm:t>
    </dgm:pt>
    <dgm:pt modelId="{56473256-D3E5-9F4F-9033-64BBEED587E0}" type="sibTrans" cxnId="{2281C21D-F2AD-8949-9701-FB7A6BF1CC09}">
      <dgm:prSet/>
      <dgm:spPr/>
      <dgm:t>
        <a:bodyPr/>
        <a:lstStyle/>
        <a:p>
          <a:endParaRPr lang="zh-CN" altLang="en-US"/>
        </a:p>
      </dgm:t>
    </dgm:pt>
    <dgm:pt modelId="{05471BAA-D29D-C24A-BA6E-B84785190B4E}">
      <dgm:prSet phldrT="[文本]" custT="1"/>
      <dgm:spPr>
        <a:xfrm>
          <a:off x="2905451" y="883956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gm:t>
    </dgm:pt>
    <dgm:pt modelId="{5220C466-FFB4-5541-97DF-F7F94AC3B2E5}" type="parTrans" cxnId="{4515D180-F7D1-9447-A8A3-3FBF60C7A889}">
      <dgm:prSet/>
      <dgm:spPr/>
      <dgm:t>
        <a:bodyPr/>
        <a:lstStyle/>
        <a:p>
          <a:endParaRPr lang="zh-CN" altLang="en-US"/>
        </a:p>
      </dgm:t>
    </dgm:pt>
    <dgm:pt modelId="{2A662EB7-222C-C447-A219-869A9E3A7819}" type="sibTrans" cxnId="{4515D180-F7D1-9447-A8A3-3FBF60C7A889}">
      <dgm:prSet/>
      <dgm:spPr/>
      <dgm:t>
        <a:bodyPr/>
        <a:lstStyle/>
        <a:p>
          <a:endParaRPr lang="zh-CN" altLang="en-US"/>
        </a:p>
      </dgm:t>
    </dgm:pt>
    <dgm:pt modelId="{E810330D-30EE-0242-89B3-4BB02C058C88}">
      <dgm:prSet phldrT="[文本]" custT="1"/>
      <dgm:spPr>
        <a:xfrm>
          <a:off x="4415897" y="510195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自然语言理解评测</a:t>
          </a:r>
        </a:p>
      </dgm:t>
    </dgm:pt>
    <dgm:pt modelId="{63201DB8-0233-2F45-A776-685C7FF34DFE}" type="parTrans" cxnId="{5C571986-FCF9-AE42-85C6-716429391E52}">
      <dgm:prSet/>
      <dgm:spPr/>
      <dgm:t>
        <a:bodyPr/>
        <a:lstStyle/>
        <a:p>
          <a:endParaRPr lang="zh-CN" altLang="en-US"/>
        </a:p>
      </dgm:t>
    </dgm:pt>
    <dgm:pt modelId="{CE2D9646-3042-F043-A5B5-C2893AD65B7E}" type="sibTrans" cxnId="{5C571986-FCF9-AE42-85C6-716429391E52}">
      <dgm:prSet/>
      <dgm:spPr/>
      <dgm:t>
        <a:bodyPr/>
        <a:lstStyle/>
        <a:p>
          <a:endParaRPr lang="zh-CN" altLang="en-US"/>
        </a:p>
      </dgm:t>
    </dgm:pt>
    <dgm:pt modelId="{5F40033B-2797-D24E-8FC7-668076492778}">
      <dgm:prSet phldrT="[文本]" custT="1"/>
      <dgm:spPr>
        <a:xfrm>
          <a:off x="4415897" y="510195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个性化对话竞赛</a:t>
          </a:r>
        </a:p>
      </dgm:t>
    </dgm:pt>
    <dgm:pt modelId="{788E29B0-6EEF-FF41-AB0C-D4FE5495EC61}" type="parTrans" cxnId="{BC8F4D10-37DF-4744-9DAC-7CFD8AC902EF}">
      <dgm:prSet/>
      <dgm:spPr/>
      <dgm:t>
        <a:bodyPr/>
        <a:lstStyle/>
        <a:p>
          <a:endParaRPr lang="zh-CN" altLang="en-US"/>
        </a:p>
      </dgm:t>
    </dgm:pt>
    <dgm:pt modelId="{5A88E801-285D-364A-9225-5FC3A68E9FBA}" type="sibTrans" cxnId="{BC8F4D10-37DF-4744-9DAC-7CFD8AC902EF}">
      <dgm:prSet/>
      <dgm:spPr/>
      <dgm:t>
        <a:bodyPr/>
        <a:lstStyle/>
        <a:p>
          <a:endParaRPr lang="zh-CN" altLang="en-US"/>
        </a:p>
      </dgm:t>
    </dgm:pt>
    <dgm:pt modelId="{94ECA484-15F8-344C-BFFF-B578FF9B195E}">
      <dgm:prSet phldrT="[文本]" custT="1"/>
      <dgm:spPr>
        <a:xfrm>
          <a:off x="5926343" y="136434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2020</a:t>
          </a:r>
          <a:endParaRPr lang="zh-CN" altLang="en-US" sz="16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8E61BBFC-F8A2-7042-90C9-481A5D13D1D7}" type="parTrans" cxnId="{1C727304-7E91-DA49-8EAE-5A2C789BDF30}">
      <dgm:prSet/>
      <dgm:spPr/>
      <dgm:t>
        <a:bodyPr/>
        <a:lstStyle/>
        <a:p>
          <a:endParaRPr lang="zh-CN" altLang="en-US"/>
        </a:p>
      </dgm:t>
    </dgm:pt>
    <dgm:pt modelId="{D29E40D5-2D00-C842-B2F1-69ABD40B5408}" type="sibTrans" cxnId="{1C727304-7E91-DA49-8EAE-5A2C789BDF30}">
      <dgm:prSet/>
      <dgm:spPr/>
      <dgm:t>
        <a:bodyPr/>
        <a:lstStyle/>
        <a:p>
          <a:endParaRPr lang="zh-CN" altLang="en-US"/>
        </a:p>
      </dgm:t>
    </dgm:pt>
    <dgm:pt modelId="{33BC206B-2481-1B40-B0CB-F5D0FC189AE7}">
      <dgm:prSet phldrT="[文本]" custT="1"/>
      <dgm:spPr>
        <a:xfrm>
          <a:off x="5926343" y="136434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小样本对话语言理解技术评测</a:t>
          </a:r>
        </a:p>
      </dgm:t>
    </dgm:pt>
    <dgm:pt modelId="{6BFB6784-1BB7-274F-A803-CDB034CEA3F4}" type="parTrans" cxnId="{1EFDFAB9-E46D-DE48-8A35-BF2372A1AA62}">
      <dgm:prSet/>
      <dgm:spPr/>
      <dgm:t>
        <a:bodyPr/>
        <a:lstStyle/>
        <a:p>
          <a:endParaRPr lang="zh-CN" altLang="en-US"/>
        </a:p>
      </dgm:t>
    </dgm:pt>
    <dgm:pt modelId="{39A5D507-6977-B144-A440-1CE81F3EAA1F}" type="sibTrans" cxnId="{1EFDFAB9-E46D-DE48-8A35-BF2372A1AA62}">
      <dgm:prSet/>
      <dgm:spPr/>
      <dgm:t>
        <a:bodyPr/>
        <a:lstStyle/>
        <a:p>
          <a:endParaRPr lang="zh-CN" altLang="en-US"/>
        </a:p>
      </dgm:t>
    </dgm:pt>
    <dgm:pt modelId="{1A51C3C2-C9E0-9846-8174-96BE7268C448}">
      <dgm:prSet phldrT="[文本]" custT="1"/>
      <dgm:spPr>
        <a:xfrm>
          <a:off x="5926343" y="136434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知识驱动的多轮对话竞赛</a:t>
          </a:r>
        </a:p>
      </dgm:t>
    </dgm:pt>
    <dgm:pt modelId="{1D3B3439-6BBD-B742-A845-75B7871DA6B3}" type="parTrans" cxnId="{62F15AA0-38C1-994A-B37C-10344D5B000C}">
      <dgm:prSet/>
      <dgm:spPr/>
      <dgm:t>
        <a:bodyPr/>
        <a:lstStyle/>
        <a:p>
          <a:endParaRPr lang="zh-CN" altLang="en-US"/>
        </a:p>
      </dgm:t>
    </dgm:pt>
    <dgm:pt modelId="{BE1B93B9-A98E-FB4B-8203-C4688AD0659D}" type="sibTrans" cxnId="{62F15AA0-38C1-994A-B37C-10344D5B000C}">
      <dgm:prSet/>
      <dgm:spPr/>
      <dgm:t>
        <a:bodyPr/>
        <a:lstStyle/>
        <a:p>
          <a:endParaRPr lang="zh-CN" altLang="en-US"/>
        </a:p>
      </dgm:t>
    </dgm:pt>
    <dgm:pt modelId="{B8F12BE6-7725-6947-A6E0-EA3A24DDF2AA}" type="pres">
      <dgm:prSet presAssocID="{701B2DFF-C91C-424D-95BB-DF990F6ED275}" presName="rootnode" presStyleCnt="0">
        <dgm:presLayoutVars>
          <dgm:chMax/>
          <dgm:chPref/>
          <dgm:dir/>
          <dgm:animLvl val="lvl"/>
        </dgm:presLayoutVars>
      </dgm:prSet>
      <dgm:spPr/>
    </dgm:pt>
    <dgm:pt modelId="{789B3A1F-0D36-4D48-8115-E390DC976804}" type="pres">
      <dgm:prSet presAssocID="{020A87A2-B405-1548-8F34-388C8D05C5B7}" presName="composite" presStyleCnt="0"/>
      <dgm:spPr/>
    </dgm:pt>
    <dgm:pt modelId="{88A88F4A-38CE-4F4D-949E-6B490550BD64}" type="pres">
      <dgm:prSet presAssocID="{020A87A2-B405-1548-8F34-388C8D05C5B7}" presName="LShape" presStyleLbl="alignNode1" presStyleIdx="0" presStyleCnt="7"/>
      <dgm:spPr>
        <a:xfrm rot="5400000">
          <a:off x="1532104" y="849381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2A4D7E0E-0E36-CD47-B98A-1BB5B2CB63C5}" type="pres">
      <dgm:prSet presAssocID="{020A87A2-B405-1548-8F34-388C8D05C5B7}" presName="ParentText" presStyleLbl="revTx" presStyleIdx="0" presStyleCnt="4" custScaleX="107348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9960D440-F5D5-BB46-A111-E3CE712F03B6}" type="pres">
      <dgm:prSet presAssocID="{020A87A2-B405-1548-8F34-388C8D05C5B7}" presName="Triangle" presStyleLbl="alignNode1" presStyleIdx="1" presStyleCnt="7"/>
      <dgm:spPr>
        <a:xfrm>
          <a:off x="2396035" y="748766"/>
          <a:ext cx="232797" cy="232797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623C51BF-6496-FE49-8E67-14E2FC8B4B46}" type="pres">
      <dgm:prSet presAssocID="{40B800F7-E317-AB47-9EC7-C3301BD074DD}" presName="sibTrans" presStyleCnt="0"/>
      <dgm:spPr/>
    </dgm:pt>
    <dgm:pt modelId="{7DA06E99-DD66-B746-943C-B9C15CE8FE23}" type="pres">
      <dgm:prSet presAssocID="{40B800F7-E317-AB47-9EC7-C3301BD074DD}" presName="space" presStyleCnt="0"/>
      <dgm:spPr/>
    </dgm:pt>
    <dgm:pt modelId="{EC6C4AA4-2FF3-4242-9ADA-5DB8A8AF38B1}" type="pres">
      <dgm:prSet presAssocID="{3F44BE08-DF02-584A-A0C5-3345E9B49CC4}" presName="composite" presStyleCnt="0"/>
      <dgm:spPr/>
    </dgm:pt>
    <dgm:pt modelId="{817322FD-C2E1-8E43-9194-B72111B1D082}" type="pres">
      <dgm:prSet presAssocID="{3F44BE08-DF02-584A-A0C5-3345E9B49CC4}" presName="LShape" presStyleLbl="alignNode1" presStyleIdx="2" presStyleCnt="7"/>
      <dgm:spPr>
        <a:xfrm rot="5400000">
          <a:off x="3042550" y="475620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F4BA69E6-BFDC-2E4F-A0E4-A5CD91A88617}" type="pres">
      <dgm:prSet presAssocID="{3F44BE08-DF02-584A-A0C5-3345E9B49CC4}" presName="ParentText" presStyleLbl="revTx" presStyleIdx="1" presStyleCnt="4" custScaleX="111064" custLinFactNeighborX="3819" custLinFactNeighborY="1453">
        <dgm:presLayoutVars>
          <dgm:chMax val="0"/>
          <dgm:chPref val="0"/>
          <dgm:bulletEnabled val="1"/>
        </dgm:presLayoutVars>
      </dgm:prSet>
      <dgm:spPr/>
    </dgm:pt>
    <dgm:pt modelId="{922B0EF8-60CF-A443-A981-0418805625F8}" type="pres">
      <dgm:prSet presAssocID="{3F44BE08-DF02-584A-A0C5-3345E9B49CC4}" presName="Triangle" presStyleLbl="alignNode1" presStyleIdx="3" presStyleCnt="7"/>
      <dgm:spPr>
        <a:xfrm>
          <a:off x="3906481" y="375005"/>
          <a:ext cx="232797" cy="232797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AA5A4335-8B4D-1042-B0AD-E3B0F88B6D96}" type="pres">
      <dgm:prSet presAssocID="{A98F2C3B-76F2-7B4E-A5B7-1FBF20EC308E}" presName="sibTrans" presStyleCnt="0"/>
      <dgm:spPr/>
    </dgm:pt>
    <dgm:pt modelId="{E3C6123D-18D6-C147-91A4-8AFD12BA8915}" type="pres">
      <dgm:prSet presAssocID="{A98F2C3B-76F2-7B4E-A5B7-1FBF20EC308E}" presName="space" presStyleCnt="0"/>
      <dgm:spPr/>
    </dgm:pt>
    <dgm:pt modelId="{D9318400-7C93-5545-985F-546A25C55B37}" type="pres">
      <dgm:prSet presAssocID="{F774660E-49C3-7045-944C-2DB1A9F8B799}" presName="composite" presStyleCnt="0"/>
      <dgm:spPr/>
    </dgm:pt>
    <dgm:pt modelId="{CF3606F5-D1C0-D84F-8138-CBB5D14C21AE}" type="pres">
      <dgm:prSet presAssocID="{F774660E-49C3-7045-944C-2DB1A9F8B799}" presName="LShape" presStyleLbl="alignNode1" presStyleIdx="4" presStyleCnt="7"/>
      <dgm:spPr>
        <a:xfrm rot="5400000">
          <a:off x="4552996" y="101858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B3DD3EB4-4744-B94D-9808-E2086BECF1B5}" type="pres">
      <dgm:prSet presAssocID="{F774660E-49C3-7045-944C-2DB1A9F8B799}" presName="ParentText" presStyleLbl="revTx" presStyleIdx="2" presStyleCnt="4" custScaleX="113382" custLinFactNeighborX="5881" custLinFactNeighborY="-213">
        <dgm:presLayoutVars>
          <dgm:chMax val="0"/>
          <dgm:chPref val="0"/>
          <dgm:bulletEnabled val="1"/>
        </dgm:presLayoutVars>
      </dgm:prSet>
      <dgm:spPr/>
    </dgm:pt>
    <dgm:pt modelId="{B77E36C9-8CF1-3748-AA0D-B3BE821AF839}" type="pres">
      <dgm:prSet presAssocID="{F774660E-49C3-7045-944C-2DB1A9F8B799}" presName="Triangle" presStyleLbl="alignNode1" presStyleIdx="5" presStyleCnt="7"/>
      <dgm:spPr>
        <a:xfrm>
          <a:off x="5416927" y="1244"/>
          <a:ext cx="232797" cy="232797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8D6501F7-F87A-7C48-9A8B-4FB4947AA318}" type="pres">
      <dgm:prSet presAssocID="{3697F3F8-D441-A640-9B9C-0757D3219BC8}" presName="sibTrans" presStyleCnt="0"/>
      <dgm:spPr/>
    </dgm:pt>
    <dgm:pt modelId="{7F54F49D-BB84-0E46-B3DC-4CCFF0C032D2}" type="pres">
      <dgm:prSet presAssocID="{3697F3F8-D441-A640-9B9C-0757D3219BC8}" presName="space" presStyleCnt="0"/>
      <dgm:spPr/>
    </dgm:pt>
    <dgm:pt modelId="{59F82F14-F674-A542-A85D-101A0BA66639}" type="pres">
      <dgm:prSet presAssocID="{94ECA484-15F8-344C-BFFF-B578FF9B195E}" presName="composite" presStyleCnt="0"/>
      <dgm:spPr/>
    </dgm:pt>
    <dgm:pt modelId="{6D8B5A16-4C61-0B4F-B929-60D5F73ADE49}" type="pres">
      <dgm:prSet presAssocID="{94ECA484-15F8-344C-BFFF-B578FF9B195E}" presName="LShape" presStyleLbl="alignNode1" presStyleIdx="6" presStyleCnt="7"/>
      <dgm:spPr>
        <a:xfrm rot="5400000">
          <a:off x="6063441" y="-271902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CB3CBB3A-31E3-EA4F-9157-97B0D1B0910B}" type="pres">
      <dgm:prSet presAssocID="{94ECA484-15F8-344C-BFFF-B578FF9B195E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C727304-7E91-DA49-8EAE-5A2C789BDF30}" srcId="{701B2DFF-C91C-424D-95BB-DF990F6ED275}" destId="{94ECA484-15F8-344C-BFFF-B578FF9B195E}" srcOrd="3" destOrd="0" parTransId="{8E61BBFC-F8A2-7042-90C9-481A5D13D1D7}" sibTransId="{D29E40D5-2D00-C842-B2F1-69ABD40B5408}"/>
    <dgm:cxn modelId="{A70B360A-638F-4B40-A19B-9B96B2415BC5}" type="presOf" srcId="{F86FDCFA-1D2C-4D41-9C4B-2318F9CE42D0}" destId="{2A4D7E0E-0E36-CD47-B98A-1BB5B2CB63C5}" srcOrd="0" destOrd="2" presId="urn:microsoft.com/office/officeart/2009/3/layout/StepUpProcess"/>
    <dgm:cxn modelId="{BC8F4D10-37DF-4744-9DAC-7CFD8AC902EF}" srcId="{F774660E-49C3-7045-944C-2DB1A9F8B799}" destId="{5F40033B-2797-D24E-8FC7-668076492778}" srcOrd="1" destOrd="0" parTransId="{788E29B0-6EEF-FF41-AB0C-D4FE5495EC61}" sibTransId="{5A88E801-285D-364A-9225-5FC3A68E9FBA}"/>
    <dgm:cxn modelId="{FB4FB61D-5E1C-DE41-A19D-4F219E61E4D1}" srcId="{701B2DFF-C91C-424D-95BB-DF990F6ED275}" destId="{F774660E-49C3-7045-944C-2DB1A9F8B799}" srcOrd="2" destOrd="0" parTransId="{DA4A05ED-CD65-D849-95CD-A4C7DF1A1ADF}" sibTransId="{3697F3F8-D441-A640-9B9C-0757D3219BC8}"/>
    <dgm:cxn modelId="{2281C21D-F2AD-8949-9701-FB7A6BF1CC09}" srcId="{3F44BE08-DF02-584A-A0C5-3345E9B49CC4}" destId="{7F72E95E-907B-DF49-B12B-A7A392EE8ADD}" srcOrd="0" destOrd="0" parTransId="{515C5815-E965-A141-A8A2-FF39F4141F08}" sibTransId="{56473256-D3E5-9F4F-9033-64BBEED587E0}"/>
    <dgm:cxn modelId="{35805D23-37B8-FD40-B260-5EF794EBB9A4}" srcId="{020A87A2-B405-1548-8F34-388C8D05C5B7}" destId="{F86FDCFA-1D2C-4D41-9C4B-2318F9CE42D0}" srcOrd="1" destOrd="0" parTransId="{7220EF8F-A294-1F4D-8C8D-27E755E2687E}" sibTransId="{2466CE5A-81C0-FF45-A086-622E7D029DEF}"/>
    <dgm:cxn modelId="{9CDE1F33-2B8B-514B-AD9E-9098D92D7268}" type="presOf" srcId="{7F72E95E-907B-DF49-B12B-A7A392EE8ADD}" destId="{F4BA69E6-BFDC-2E4F-A0E4-A5CD91A88617}" srcOrd="0" destOrd="1" presId="urn:microsoft.com/office/officeart/2009/3/layout/StepUpProcess"/>
    <dgm:cxn modelId="{C2D40451-31D8-5B4F-B4EA-3B85950D357D}" type="presOf" srcId="{F774660E-49C3-7045-944C-2DB1A9F8B799}" destId="{B3DD3EB4-4744-B94D-9808-E2086BECF1B5}" srcOrd="0" destOrd="0" presId="urn:microsoft.com/office/officeart/2009/3/layout/StepUpProcess"/>
    <dgm:cxn modelId="{07D50A56-7065-4849-BC4A-EC23C31AA4E7}" srcId="{701B2DFF-C91C-424D-95BB-DF990F6ED275}" destId="{3F44BE08-DF02-584A-A0C5-3345E9B49CC4}" srcOrd="1" destOrd="0" parTransId="{880F77B1-C911-B243-995C-B31204653236}" sibTransId="{A98F2C3B-76F2-7B4E-A5B7-1FBF20EC308E}"/>
    <dgm:cxn modelId="{D6080558-5383-0B43-89D0-1F538D665754}" type="presOf" srcId="{5F40033B-2797-D24E-8FC7-668076492778}" destId="{B3DD3EB4-4744-B94D-9808-E2086BECF1B5}" srcOrd="0" destOrd="2" presId="urn:microsoft.com/office/officeart/2009/3/layout/StepUpProcess"/>
    <dgm:cxn modelId="{B195065F-1A4D-6E44-BE17-18406503AC27}" type="presOf" srcId="{136F00E8-9CFD-AF43-B73C-6D962B504ABC}" destId="{2A4D7E0E-0E36-CD47-B98A-1BB5B2CB63C5}" srcOrd="0" destOrd="1" presId="urn:microsoft.com/office/officeart/2009/3/layout/StepUpProcess"/>
    <dgm:cxn modelId="{9D35505F-3F20-4940-8396-82422A11072C}" type="presOf" srcId="{33BC206B-2481-1B40-B0CB-F5D0FC189AE7}" destId="{CB3CBB3A-31E3-EA4F-9157-97B0D1B0910B}" srcOrd="0" destOrd="1" presId="urn:microsoft.com/office/officeart/2009/3/layout/StepUpProcess"/>
    <dgm:cxn modelId="{4515D180-F7D1-9447-A8A3-3FBF60C7A889}" srcId="{3F44BE08-DF02-584A-A0C5-3345E9B49CC4}" destId="{05471BAA-D29D-C24A-BA6E-B84785190B4E}" srcOrd="1" destOrd="0" parTransId="{5220C466-FFB4-5541-97DF-F7F94AC3B2E5}" sibTransId="{2A662EB7-222C-C447-A219-869A9E3A7819}"/>
    <dgm:cxn modelId="{B3CA2983-61FE-4540-B9DE-B9FC241D832D}" type="presOf" srcId="{3F44BE08-DF02-584A-A0C5-3345E9B49CC4}" destId="{F4BA69E6-BFDC-2E4F-A0E4-A5CD91A88617}" srcOrd="0" destOrd="0" presId="urn:microsoft.com/office/officeart/2009/3/layout/StepUpProcess"/>
    <dgm:cxn modelId="{5C571986-FCF9-AE42-85C6-716429391E52}" srcId="{F774660E-49C3-7045-944C-2DB1A9F8B799}" destId="{E810330D-30EE-0242-89B3-4BB02C058C88}" srcOrd="0" destOrd="0" parTransId="{63201DB8-0233-2F45-A776-685C7FF34DFE}" sibTransId="{CE2D9646-3042-F043-A5B5-C2893AD65B7E}"/>
    <dgm:cxn modelId="{B66C5094-4171-6F48-91B5-E190414E46BB}" srcId="{020A87A2-B405-1548-8F34-388C8D05C5B7}" destId="{136F00E8-9CFD-AF43-B73C-6D962B504ABC}" srcOrd="0" destOrd="0" parTransId="{CDA99F67-A608-E546-AB3A-9472F18B2CE1}" sibTransId="{751CAA08-D63B-C44C-97A4-D3483D6F1E8F}"/>
    <dgm:cxn modelId="{62F15AA0-38C1-994A-B37C-10344D5B000C}" srcId="{94ECA484-15F8-344C-BFFF-B578FF9B195E}" destId="{1A51C3C2-C9E0-9846-8174-96BE7268C448}" srcOrd="1" destOrd="0" parTransId="{1D3B3439-6BBD-B742-A845-75B7871DA6B3}" sibTransId="{BE1B93B9-A98E-FB4B-8203-C4688AD0659D}"/>
    <dgm:cxn modelId="{013C84A2-AC0A-DC4F-A7DC-DD1B55B4A75C}" type="presOf" srcId="{020A87A2-B405-1548-8F34-388C8D05C5B7}" destId="{2A4D7E0E-0E36-CD47-B98A-1BB5B2CB63C5}" srcOrd="0" destOrd="0" presId="urn:microsoft.com/office/officeart/2009/3/layout/StepUpProcess"/>
    <dgm:cxn modelId="{3FBA3CAE-7F0B-4F4A-ADBF-1FCA60FA59C1}" srcId="{701B2DFF-C91C-424D-95BB-DF990F6ED275}" destId="{020A87A2-B405-1548-8F34-388C8D05C5B7}" srcOrd="0" destOrd="0" parTransId="{88A397FF-E83C-3041-9656-57F6F89527CB}" sibTransId="{40B800F7-E317-AB47-9EC7-C3301BD074DD}"/>
    <dgm:cxn modelId="{468340B1-511D-3146-A94E-EAB081B65738}" type="presOf" srcId="{701B2DFF-C91C-424D-95BB-DF990F6ED275}" destId="{B8F12BE6-7725-6947-A6E0-EA3A24DDF2AA}" srcOrd="0" destOrd="0" presId="urn:microsoft.com/office/officeart/2009/3/layout/StepUpProcess"/>
    <dgm:cxn modelId="{1EFDFAB9-E46D-DE48-8A35-BF2372A1AA62}" srcId="{94ECA484-15F8-344C-BFFF-B578FF9B195E}" destId="{33BC206B-2481-1B40-B0CB-F5D0FC189AE7}" srcOrd="0" destOrd="0" parTransId="{6BFB6784-1BB7-274F-A803-CDB034CEA3F4}" sibTransId="{39A5D507-6977-B144-A440-1CE81F3EAA1F}"/>
    <dgm:cxn modelId="{899B21D4-5755-F647-BAB5-0083DAF74F2D}" type="presOf" srcId="{1A51C3C2-C9E0-9846-8174-96BE7268C448}" destId="{CB3CBB3A-31E3-EA4F-9157-97B0D1B0910B}" srcOrd="0" destOrd="2" presId="urn:microsoft.com/office/officeart/2009/3/layout/StepUpProcess"/>
    <dgm:cxn modelId="{CE6F50D4-1EA7-4C47-BE73-618AAEBB341E}" type="presOf" srcId="{05471BAA-D29D-C24A-BA6E-B84785190B4E}" destId="{F4BA69E6-BFDC-2E4F-A0E4-A5CD91A88617}" srcOrd="0" destOrd="2" presId="urn:microsoft.com/office/officeart/2009/3/layout/StepUpProcess"/>
    <dgm:cxn modelId="{95E2D1E3-D29E-9E49-9C10-42478F58B72F}" type="presOf" srcId="{94ECA484-15F8-344C-BFFF-B578FF9B195E}" destId="{CB3CBB3A-31E3-EA4F-9157-97B0D1B0910B}" srcOrd="0" destOrd="0" presId="urn:microsoft.com/office/officeart/2009/3/layout/StepUpProcess"/>
    <dgm:cxn modelId="{028FA9E9-A2BB-7044-B6AB-E0E33D6A714C}" type="presOf" srcId="{E810330D-30EE-0242-89B3-4BB02C058C88}" destId="{B3DD3EB4-4744-B94D-9808-E2086BECF1B5}" srcOrd="0" destOrd="1" presId="urn:microsoft.com/office/officeart/2009/3/layout/StepUpProcess"/>
    <dgm:cxn modelId="{A4991BB3-1942-3F41-AF4B-D03CF54A39D7}" type="presParOf" srcId="{B8F12BE6-7725-6947-A6E0-EA3A24DDF2AA}" destId="{789B3A1F-0D36-4D48-8115-E390DC976804}" srcOrd="0" destOrd="0" presId="urn:microsoft.com/office/officeart/2009/3/layout/StepUpProcess"/>
    <dgm:cxn modelId="{83143652-ED89-4C44-AADA-2250109311DF}" type="presParOf" srcId="{789B3A1F-0D36-4D48-8115-E390DC976804}" destId="{88A88F4A-38CE-4F4D-949E-6B490550BD64}" srcOrd="0" destOrd="0" presId="urn:microsoft.com/office/officeart/2009/3/layout/StepUpProcess"/>
    <dgm:cxn modelId="{A5ED72AB-8534-5744-A6D1-801235EC94AA}" type="presParOf" srcId="{789B3A1F-0D36-4D48-8115-E390DC976804}" destId="{2A4D7E0E-0E36-CD47-B98A-1BB5B2CB63C5}" srcOrd="1" destOrd="0" presId="urn:microsoft.com/office/officeart/2009/3/layout/StepUpProcess"/>
    <dgm:cxn modelId="{B62F144E-C197-A747-B525-DB1984422C2C}" type="presParOf" srcId="{789B3A1F-0D36-4D48-8115-E390DC976804}" destId="{9960D440-F5D5-BB46-A111-E3CE712F03B6}" srcOrd="2" destOrd="0" presId="urn:microsoft.com/office/officeart/2009/3/layout/StepUpProcess"/>
    <dgm:cxn modelId="{2C0A5695-3099-4143-83C0-2BE4624FF8F5}" type="presParOf" srcId="{B8F12BE6-7725-6947-A6E0-EA3A24DDF2AA}" destId="{623C51BF-6496-FE49-8E67-14E2FC8B4B46}" srcOrd="1" destOrd="0" presId="urn:microsoft.com/office/officeart/2009/3/layout/StepUpProcess"/>
    <dgm:cxn modelId="{CABAAC45-99D5-C043-8E92-B24022C7A3A5}" type="presParOf" srcId="{623C51BF-6496-FE49-8E67-14E2FC8B4B46}" destId="{7DA06E99-DD66-B746-943C-B9C15CE8FE23}" srcOrd="0" destOrd="0" presId="urn:microsoft.com/office/officeart/2009/3/layout/StepUpProcess"/>
    <dgm:cxn modelId="{F82D5384-8BE1-6343-B055-883A7F94284B}" type="presParOf" srcId="{B8F12BE6-7725-6947-A6E0-EA3A24DDF2AA}" destId="{EC6C4AA4-2FF3-4242-9ADA-5DB8A8AF38B1}" srcOrd="2" destOrd="0" presId="urn:microsoft.com/office/officeart/2009/3/layout/StepUpProcess"/>
    <dgm:cxn modelId="{11C700B7-1F1B-0C4D-8D08-D04A603C3060}" type="presParOf" srcId="{EC6C4AA4-2FF3-4242-9ADA-5DB8A8AF38B1}" destId="{817322FD-C2E1-8E43-9194-B72111B1D082}" srcOrd="0" destOrd="0" presId="urn:microsoft.com/office/officeart/2009/3/layout/StepUpProcess"/>
    <dgm:cxn modelId="{8857ABB8-F068-CF4E-A3B1-6D68980356AC}" type="presParOf" srcId="{EC6C4AA4-2FF3-4242-9ADA-5DB8A8AF38B1}" destId="{F4BA69E6-BFDC-2E4F-A0E4-A5CD91A88617}" srcOrd="1" destOrd="0" presId="urn:microsoft.com/office/officeart/2009/3/layout/StepUpProcess"/>
    <dgm:cxn modelId="{92FCCC0D-A79D-BD40-B4B2-B32F01C0B482}" type="presParOf" srcId="{EC6C4AA4-2FF3-4242-9ADA-5DB8A8AF38B1}" destId="{922B0EF8-60CF-A443-A981-0418805625F8}" srcOrd="2" destOrd="0" presId="urn:microsoft.com/office/officeart/2009/3/layout/StepUpProcess"/>
    <dgm:cxn modelId="{9E0F400A-EE26-6547-A618-00E0E101EED5}" type="presParOf" srcId="{B8F12BE6-7725-6947-A6E0-EA3A24DDF2AA}" destId="{AA5A4335-8B4D-1042-B0AD-E3B0F88B6D96}" srcOrd="3" destOrd="0" presId="urn:microsoft.com/office/officeart/2009/3/layout/StepUpProcess"/>
    <dgm:cxn modelId="{E18B28B2-054E-DD44-A8E7-534A530B566A}" type="presParOf" srcId="{AA5A4335-8B4D-1042-B0AD-E3B0F88B6D96}" destId="{E3C6123D-18D6-C147-91A4-8AFD12BA8915}" srcOrd="0" destOrd="0" presId="urn:microsoft.com/office/officeart/2009/3/layout/StepUpProcess"/>
    <dgm:cxn modelId="{41CF4485-C2AB-9943-8160-BC13712A3A32}" type="presParOf" srcId="{B8F12BE6-7725-6947-A6E0-EA3A24DDF2AA}" destId="{D9318400-7C93-5545-985F-546A25C55B37}" srcOrd="4" destOrd="0" presId="urn:microsoft.com/office/officeart/2009/3/layout/StepUpProcess"/>
    <dgm:cxn modelId="{7D1C14A0-6E2D-0843-84B0-D9C82CB0A8E0}" type="presParOf" srcId="{D9318400-7C93-5545-985F-546A25C55B37}" destId="{CF3606F5-D1C0-D84F-8138-CBB5D14C21AE}" srcOrd="0" destOrd="0" presId="urn:microsoft.com/office/officeart/2009/3/layout/StepUpProcess"/>
    <dgm:cxn modelId="{42F6E590-7CF3-7A4D-8FA4-A966ABB18149}" type="presParOf" srcId="{D9318400-7C93-5545-985F-546A25C55B37}" destId="{B3DD3EB4-4744-B94D-9808-E2086BECF1B5}" srcOrd="1" destOrd="0" presId="urn:microsoft.com/office/officeart/2009/3/layout/StepUpProcess"/>
    <dgm:cxn modelId="{DB371058-D4E8-7A40-A93E-469E1176ED23}" type="presParOf" srcId="{D9318400-7C93-5545-985F-546A25C55B37}" destId="{B77E36C9-8CF1-3748-AA0D-B3BE821AF839}" srcOrd="2" destOrd="0" presId="urn:microsoft.com/office/officeart/2009/3/layout/StepUpProcess"/>
    <dgm:cxn modelId="{C4EB2B69-2403-F447-B7DF-0C2E32A62B28}" type="presParOf" srcId="{B8F12BE6-7725-6947-A6E0-EA3A24DDF2AA}" destId="{8D6501F7-F87A-7C48-9A8B-4FB4947AA318}" srcOrd="5" destOrd="0" presId="urn:microsoft.com/office/officeart/2009/3/layout/StepUpProcess"/>
    <dgm:cxn modelId="{A99E15CC-CBA3-0749-82E4-06812F081201}" type="presParOf" srcId="{8D6501F7-F87A-7C48-9A8B-4FB4947AA318}" destId="{7F54F49D-BB84-0E46-B3DC-4CCFF0C032D2}" srcOrd="0" destOrd="0" presId="urn:microsoft.com/office/officeart/2009/3/layout/StepUpProcess"/>
    <dgm:cxn modelId="{CB87BE12-A062-8F4D-A923-66D17CEECA32}" type="presParOf" srcId="{B8F12BE6-7725-6947-A6E0-EA3A24DDF2AA}" destId="{59F82F14-F674-A542-A85D-101A0BA66639}" srcOrd="6" destOrd="0" presId="urn:microsoft.com/office/officeart/2009/3/layout/StepUpProcess"/>
    <dgm:cxn modelId="{3452DF4A-9834-C447-8C8C-C2FBA387412D}" type="presParOf" srcId="{59F82F14-F674-A542-A85D-101A0BA66639}" destId="{6D8B5A16-4C61-0B4F-B929-60D5F73ADE49}" srcOrd="0" destOrd="0" presId="urn:microsoft.com/office/officeart/2009/3/layout/StepUpProcess"/>
    <dgm:cxn modelId="{1D5CB7B7-3587-1C42-A232-387F10EEE893}" type="presParOf" srcId="{59F82F14-F674-A542-A85D-101A0BA66639}" destId="{CB3CBB3A-31E3-EA4F-9157-97B0D1B0910B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88F4A-38CE-4F4D-949E-6B490550BD64}">
      <dsp:nvSpPr>
        <dsp:cNvPr id="0" name=""/>
        <dsp:cNvSpPr/>
      </dsp:nvSpPr>
      <dsp:spPr>
        <a:xfrm rot="5400000">
          <a:off x="526529" y="1239286"/>
          <a:ext cx="1198344" cy="199401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D7E0E-0E36-CD47-B98A-1BB5B2CB63C5}">
      <dsp:nvSpPr>
        <dsp:cNvPr id="0" name=""/>
        <dsp:cNvSpPr/>
      </dsp:nvSpPr>
      <dsp:spPr>
        <a:xfrm>
          <a:off x="260356" y="1835068"/>
          <a:ext cx="1932490" cy="1577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2017</a:t>
          </a:r>
          <a:endParaRPr lang="zh-CN" altLang="en-US" sz="1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sp:txBody>
      <dsp:txXfrm>
        <a:off x="260356" y="1835068"/>
        <a:ext cx="1932490" cy="1577990"/>
      </dsp:txXfrm>
    </dsp:sp>
    <dsp:sp modelId="{9960D440-F5D5-BB46-A111-E3CE712F03B6}">
      <dsp:nvSpPr>
        <dsp:cNvPr id="0" name=""/>
        <dsp:cNvSpPr/>
      </dsp:nvSpPr>
      <dsp:spPr>
        <a:xfrm>
          <a:off x="1787044" y="1092484"/>
          <a:ext cx="339662" cy="339662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322FD-C2E1-8E43-9194-B72111B1D082}">
      <dsp:nvSpPr>
        <dsp:cNvPr id="0" name=""/>
        <dsp:cNvSpPr/>
      </dsp:nvSpPr>
      <dsp:spPr>
        <a:xfrm rot="5400000">
          <a:off x="2796479" y="693951"/>
          <a:ext cx="1198344" cy="199401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A69E6-BFDC-2E4F-A0E4-A5CD91A88617}">
      <dsp:nvSpPr>
        <dsp:cNvPr id="0" name=""/>
        <dsp:cNvSpPr/>
      </dsp:nvSpPr>
      <dsp:spPr>
        <a:xfrm>
          <a:off x="2565608" y="1312661"/>
          <a:ext cx="1999386" cy="1577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2018</a:t>
          </a:r>
          <a:endParaRPr lang="zh-CN" altLang="en-US" sz="1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sp:txBody>
      <dsp:txXfrm>
        <a:off x="2565608" y="1312661"/>
        <a:ext cx="1999386" cy="1577990"/>
      </dsp:txXfrm>
    </dsp:sp>
    <dsp:sp modelId="{922B0EF8-60CF-A443-A981-0418805625F8}">
      <dsp:nvSpPr>
        <dsp:cNvPr id="0" name=""/>
        <dsp:cNvSpPr/>
      </dsp:nvSpPr>
      <dsp:spPr>
        <a:xfrm>
          <a:off x="4056994" y="547150"/>
          <a:ext cx="339662" cy="339662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3606F5-D1C0-D84F-8138-CBB5D14C21AE}">
      <dsp:nvSpPr>
        <dsp:cNvPr id="0" name=""/>
        <dsp:cNvSpPr/>
      </dsp:nvSpPr>
      <dsp:spPr>
        <a:xfrm rot="5400000">
          <a:off x="5066429" y="148616"/>
          <a:ext cx="1198344" cy="199401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D3EB4-4744-B94D-9808-E2086BECF1B5}">
      <dsp:nvSpPr>
        <dsp:cNvPr id="0" name=""/>
        <dsp:cNvSpPr/>
      </dsp:nvSpPr>
      <dsp:spPr>
        <a:xfrm>
          <a:off x="4851813" y="741037"/>
          <a:ext cx="2041115" cy="1577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2019</a:t>
          </a:r>
          <a:endParaRPr lang="zh-CN" altLang="en-US" sz="1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自然语言理解评测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个性化对话竞赛</a:t>
          </a:r>
        </a:p>
      </dsp:txBody>
      <dsp:txXfrm>
        <a:off x="4851813" y="741037"/>
        <a:ext cx="2041115" cy="1577990"/>
      </dsp:txXfrm>
    </dsp:sp>
    <dsp:sp modelId="{B77E36C9-8CF1-3748-AA0D-B3BE821AF839}">
      <dsp:nvSpPr>
        <dsp:cNvPr id="0" name=""/>
        <dsp:cNvSpPr/>
      </dsp:nvSpPr>
      <dsp:spPr>
        <a:xfrm>
          <a:off x="6326943" y="1815"/>
          <a:ext cx="339662" cy="339662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B5A16-4C61-0B4F-B929-60D5F73ADE49}">
      <dsp:nvSpPr>
        <dsp:cNvPr id="0" name=""/>
        <dsp:cNvSpPr/>
      </dsp:nvSpPr>
      <dsp:spPr>
        <a:xfrm rot="5400000">
          <a:off x="7336378" y="-396717"/>
          <a:ext cx="1198344" cy="199401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CBB3A-31E3-EA4F-9157-97B0D1B0910B}">
      <dsp:nvSpPr>
        <dsp:cNvPr id="0" name=""/>
        <dsp:cNvSpPr/>
      </dsp:nvSpPr>
      <dsp:spPr>
        <a:xfrm>
          <a:off x="7136345" y="199063"/>
          <a:ext cx="1800210" cy="1577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2020</a:t>
          </a:r>
          <a:endParaRPr lang="zh-CN" altLang="en-US" sz="1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小样本对话语言理解技术评测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知识驱动的多轮对话竞赛</a:t>
          </a:r>
        </a:p>
      </dsp:txBody>
      <dsp:txXfrm>
        <a:off x="7136345" y="199063"/>
        <a:ext cx="1800210" cy="1577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7283C93-14E7-49CB-8C89-FBF4B48DE3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7D9FF0-0E26-434C-B5DC-4766B618CA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FAA3C-C0E0-4D4B-9CC4-15295DFEF53B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719A4B-2804-4E1E-B625-99D3DABBEF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FE765A-43BA-4AC8-9A23-7A45CAFDCC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4E9A4-CAE6-4656-A415-5E6DB8BAA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593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7166E-1E00-4D2A-ACBE-1715A7DDC64E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05DD-1C5A-44BE-B861-D8F817A813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25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251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latinLnBrk="0" hangingPunct="1"/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kumimoji="1"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kumimoji="1"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年任务</a:t>
            </a:r>
            <a:r>
              <a:rPr kumimoji="1"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仍然针对自然语言理解问题进行评测，但关注小样本问题</a:t>
            </a:r>
            <a:endParaRPr kumimoji="1"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latinLnBrk="0" hangingPunct="1"/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kumimoji="1"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kumimoji="1"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深度学习方法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一般都</a:t>
            </a:r>
            <a:r>
              <a:rPr kumimoji="1"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需要大量的标注训练数据，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但在</a:t>
            </a:r>
            <a:r>
              <a:rPr kumimoji="1"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真实场景下，往往很难获得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大规模的标注数据</a:t>
            </a:r>
            <a:r>
              <a:rPr kumimoji="0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；同时</a:t>
            </a:r>
            <a:r>
              <a:rPr kumimoji="1"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反观人类学习，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</a:t>
            </a:r>
            <a:r>
              <a:rPr kumimoji="1"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只需要少数几个样例</a:t>
            </a:r>
            <a:endParaRPr lang="zh-CN" altLang="zh-CN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区别于普通的自然语言理解任务，该任务关注小样本学习场景，即每个测试类别只有几个标注样例，任务使用的是实验室侯宇泰师兄在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ACL2020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上发布的数据集，同时也提供了一个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，感兴趣的可以关注一下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617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latinLnBrk="0" hangingPunct="1"/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ECDT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任务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是开放域中基于结构化知识的对话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dirty="0"/>
              <a:t>对于知识的建模，极大地提升人机对话系统的逻辑性、信息量和可解释行，带来更好的用户体验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）该任务中，</a:t>
            </a:r>
            <a:r>
              <a:rPr kumimoji="1" lang="zh-CN" altLang="en-US"/>
              <a:t>已知</a:t>
            </a:r>
            <a:r>
              <a:rPr kumimoji="1" lang="zh-CN" altLang="en-US" b="1"/>
              <a:t>对话上下文</a:t>
            </a:r>
            <a:r>
              <a:rPr kumimoji="1" lang="zh-CN" altLang="en-US"/>
              <a:t>和所有</a:t>
            </a:r>
            <a:r>
              <a:rPr kumimoji="1" lang="zh-CN" altLang="en-US" b="1"/>
              <a:t>知识图谱信息</a:t>
            </a:r>
            <a:r>
              <a:rPr kumimoji="1" lang="zh-CN" altLang="en-US"/>
              <a:t>，要求生成符合知识图谱信息和上下文逻辑的对话回复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latinLnBrk="0" hangingPunct="1"/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）给定的知识图谱由一系列三元组描述（如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头实体，关系，尾实体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），该数据集由清华大学提供，同时也给出了多个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basline</a:t>
            </a:r>
            <a:endParaRPr lang="zh-CN" alt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latinLnBrk="0" hangingPunct="1"/>
            <a:endParaRPr lang="zh-CN" alt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775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</a:t>
            </a:r>
            <a:r>
              <a:rPr kumimoji="1" lang="en-US" altLang="zh-CN"/>
              <a:t>SMP-ECDT</a:t>
            </a:r>
            <a:r>
              <a:rPr kumimoji="1" lang="zh-CN" altLang="en-US"/>
              <a:t> 在学术界和工业界都具有一定的影响力，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r>
              <a:rPr kumimoji="1" lang="zh-CN" altLang="en-US"/>
              <a:t> 参赛队伍</a:t>
            </a:r>
            <a:r>
              <a:rPr lang="zh-CN" altLang="en-US" dirty="0"/>
              <a:t>包括北大、港中文、网易等在内的全国高校和企业</a:t>
            </a:r>
            <a:endParaRPr kumimoji="1" lang="en-US" altLang="zh-CN"/>
          </a:p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638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下面介绍一个新颖的对话评测形式 </a:t>
            </a:r>
            <a:r>
              <a:rPr kumimoji="1" lang="en-US" altLang="zh-CN"/>
              <a:t>-</a:t>
            </a:r>
            <a:r>
              <a:rPr kumimoji="1" lang="zh-CN" altLang="en-US"/>
              <a:t> “</a:t>
            </a:r>
            <a:r>
              <a:rPr kumimoji="1" lang="en-US" altLang="zh-CN"/>
              <a:t>SMP</a:t>
            </a:r>
            <a:r>
              <a:rPr kumimoji="1" lang="zh-CN" altLang="en-US"/>
              <a:t> 机器人群聊比赛”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334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001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480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）为了便于评测，我们规定的五个群聊主题包括电影、数码产品、美食、音乐和体育</a:t>
            </a:r>
            <a:endParaRPr kumimoji="1"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出于并发的考虑，在每个群聊场景下，目前我们按照一定策略初始化机器人回复顺序，为了确保所有机器人的回复优先级总体相同，我们在在不同群聊主题中，多次轮番调换机器人回复顺序，以保证最终评分环境的公平性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）在评测任务中，当向每个机器人请求回复时，会提供当前群聊主题和历史消息记录。参赛队伍需要根据群聊主题和历史消息记录进行相关决策，决策内容包括当前的回复对象以及话题延续和转移等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763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考虑到已有人工评价指标的设计可能存在缺陷（没有考虑到回复的多样性问题），为了确保比赛的公平性和评价体系的完善性，我们将在人工评价指标基础上加入自动评价指标 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Distinct</a:t>
            </a:r>
            <a:r>
              <a:rPr lang="zh-CN" altLang="e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来进行回复的多样性评估。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我们将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以人工评价指标结果为主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自动评价指标 </a:t>
            </a:r>
            <a:r>
              <a:rPr lang="en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Distinct 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结果为辅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，综合考虑四个指标来确定初、决赛的最终排名，按照一定比例进行指标融合</a:t>
            </a:r>
          </a:p>
          <a:p>
            <a:endParaRPr lang="zh-CN" alt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758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）对于机器人群聊这样一个比较新颖的评测任务，我们提供了基础群聊数据集和工具包同参赛者快速入手比赛，同时也允许参赛队伍自行收集数据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）此外，我们还专门搭建了用于群聊评测的在线群聊自动评测平台，支持用户和多个机器人进行在线群聊，同时提供在线自动评测功能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277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966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）近些年，人机对话技术受到广泛关注，各种对话系统、聊天机器人也层出不穷，比如微软小冰、小度，以及我们实验室自研的笨笨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）但是目前人机对话技术仍然面临诸多挑战，譬如对话一致性，个性化对话等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）因此，我们希望通过举办人机对话技术评测，提供一个统一的平台，一方面衡量不同对话系统的效果，并以此来促进人机对话技术的发展</a:t>
            </a:r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2698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）下面我们介绍一下机器人群聊自动评测平台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）平台主要提供在线实时聊天测试和在线自动评测功能，感兴趣的可以访问官网，</a:t>
            </a:r>
            <a:r>
              <a:rPr kumimoji="1" lang="en-US" altLang="zh-CN"/>
              <a:t>mcc.8wss.com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0266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这里给出在线群聊的一个演示，用户可以选择群聊的机器人，并进行和机器人进行群聊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3436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）在发布群聊平台之后，为了帮助大家进行对话系统的构建，我们进一步开发了聊天机器人技术开放平台</a:t>
            </a:r>
            <a:r>
              <a:rPr kumimoji="1" lang="en-US" altLang="zh-CN"/>
              <a:t>CTP</a:t>
            </a:r>
            <a:r>
              <a:rPr kumimoji="1" lang="zh-CN" altLang="en-US"/>
              <a:t>，并发布了测试版本</a:t>
            </a:r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461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CTP</a:t>
            </a:r>
            <a:r>
              <a:rPr kumimoji="1" lang="zh-CN" altLang="en-US"/>
              <a:t> 的整体架构和对话核心服务如图所示，平台会托管整个对话处理流程，并进行底层的数据交互等功能</a:t>
            </a:r>
            <a:endParaRPr kumimoji="1" lang="en-US" altLang="zh-CN"/>
          </a:p>
          <a:p>
            <a:r>
              <a:rPr kumimoji="1" lang="zh-CN" altLang="en-US"/>
              <a:t>开发者只需要关注核心对话能力的开发即可</a:t>
            </a:r>
            <a:endParaRPr kumimoji="1" lang="en-US" altLang="zh-CN"/>
          </a:p>
          <a:p>
            <a:r>
              <a:rPr kumimoji="1" lang="zh-CN" altLang="en-US"/>
              <a:t>目前已经集成群聊平台，欢迎大家试用和反馈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852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170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目前国内外人机对话评测的大概情况如表所示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）首先，</a:t>
            </a:r>
            <a:r>
              <a:rPr kumimoji="1" lang="en-US" altLang="zh-CN"/>
              <a:t>DSTC</a:t>
            </a:r>
            <a:r>
              <a:rPr kumimoji="1" lang="zh-CN" altLang="en-US"/>
              <a:t> 系列最为悠久的对话评测活动，从</a:t>
            </a:r>
            <a:r>
              <a:rPr kumimoji="1" lang="en-US" altLang="zh-CN"/>
              <a:t>2012</a:t>
            </a:r>
            <a:r>
              <a:rPr kumimoji="1" lang="zh-CN" altLang="en-US"/>
              <a:t>年开始，由各大企业、高校发布赛题，评测内容几乎涵盖所有的任务型对话和开放域对话的问题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）紧接着，</a:t>
            </a:r>
            <a:r>
              <a:rPr kumimoji="1" lang="en-US" altLang="zh-CN"/>
              <a:t>ConvAI</a:t>
            </a:r>
            <a:r>
              <a:rPr kumimoji="1" lang="zh-CN" altLang="en-US"/>
              <a:t> 系列评测主要针对开放域对话评测，影响力也非常，尤其是 </a:t>
            </a:r>
            <a:r>
              <a:rPr kumimoji="1" lang="en-US" altLang="zh-CN"/>
              <a:t>ConvAI2</a:t>
            </a:r>
            <a:r>
              <a:rPr kumimoji="1" lang="zh-CN" altLang="en-US"/>
              <a:t> 的个性化对话评测；而</a:t>
            </a:r>
            <a:r>
              <a:rPr kumimoji="1" lang="en-US" altLang="zh-CN"/>
              <a:t>Amazon</a:t>
            </a:r>
            <a:r>
              <a:rPr kumimoji="1" lang="zh-CN" altLang="en-US"/>
              <a:t>的 </a:t>
            </a:r>
            <a:r>
              <a:rPr kumimoji="1" lang="en-US" altLang="zh-CN"/>
              <a:t>Alexa</a:t>
            </a:r>
            <a:r>
              <a:rPr kumimoji="1" lang="zh-CN" altLang="en-US"/>
              <a:t> </a:t>
            </a:r>
            <a:r>
              <a:rPr kumimoji="1" lang="en-US" altLang="zh-CN"/>
              <a:t>Prize</a:t>
            </a:r>
            <a:r>
              <a:rPr kumimoji="1" lang="zh-CN" altLang="en-US"/>
              <a:t> 系列则以丰厚的奖金而出名，需要参赛队伍构建完整的对话系统，并使用真实用户层面进行评价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）就国内中文而言，</a:t>
            </a:r>
            <a:r>
              <a:rPr kumimoji="1" lang="en-US" altLang="zh-CN"/>
              <a:t>SMP</a:t>
            </a:r>
            <a:r>
              <a:rPr kumimoji="1" lang="zh-CN" altLang="en-US"/>
              <a:t> 中文人机对话技术评测 首开先河，从</a:t>
            </a:r>
            <a:r>
              <a:rPr kumimoji="1" lang="en-US" altLang="zh-CN"/>
              <a:t>2017</a:t>
            </a:r>
            <a:r>
              <a:rPr kumimoji="1" lang="zh-CN" altLang="en-US"/>
              <a:t>年开始举办，目前已经举办四届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4</a:t>
            </a:r>
            <a:r>
              <a:rPr kumimoji="1" lang="zh-CN" altLang="en-US"/>
              <a:t>）近些年，国内各大企业，百度、京东等也相继组织了一些对话评测，比如 </a:t>
            </a:r>
            <a:r>
              <a:rPr kumimoji="1" lang="en-US" altLang="zh-CN"/>
              <a:t>JDDC</a:t>
            </a:r>
            <a:r>
              <a:rPr kumimoji="1" lang="zh-CN" altLang="en-US"/>
              <a:t> 等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5</a:t>
            </a:r>
            <a:r>
              <a:rPr kumimoji="1" lang="zh-CN" altLang="en-US"/>
              <a:t>）同时，</a:t>
            </a:r>
            <a:r>
              <a:rPr kumimoji="1" lang="en-US" altLang="zh-CN"/>
              <a:t>SMP</a:t>
            </a:r>
            <a:r>
              <a:rPr kumimoji="1" lang="zh-CN" altLang="en-US"/>
              <a:t> 在</a:t>
            </a:r>
            <a:r>
              <a:rPr kumimoji="1" lang="en-US" altLang="zh-CN"/>
              <a:t>2019</a:t>
            </a:r>
            <a:r>
              <a:rPr kumimoji="1" lang="zh-CN" altLang="en-US"/>
              <a:t>年，提出了全新的机器人群聊对话评测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4</a:t>
            </a:r>
            <a:r>
              <a:rPr kumimoji="1" lang="zh-CN" altLang="en-US"/>
              <a:t>）下面内容将介绍</a:t>
            </a:r>
            <a:r>
              <a:rPr kumimoji="1" lang="en-US" altLang="zh-CN"/>
              <a:t>SMP</a:t>
            </a:r>
            <a:r>
              <a:rPr kumimoji="1" lang="zh-CN" altLang="en-US"/>
              <a:t>系列评测的具体情况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743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097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SMP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中文人机对话技术评测，简称为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SMP-ECDT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，在中国中文信息学会社会媒体处理专业委员会（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CIPS-SMP</a:t>
            </a:r>
            <a:r>
              <a:rPr lang="zh-CN" altLang="e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指导下，由哈工大张</a:t>
            </a:r>
            <a:r>
              <a:rPr kumimoji="1"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伟男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副教授作为历届</a:t>
            </a:r>
            <a:r>
              <a:rPr kumimoji="1"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评测主席</a:t>
            </a:r>
            <a:r>
              <a:rPr kumimoji="0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，同时由</a:t>
            </a:r>
            <a:r>
              <a:rPr kumimoji="1" lang="zh-CN" altLang="en-US"/>
              <a:t>哈工大、科大讯飞和清华大学联合承办，华为公司提供赞助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）评测任务内容方面，</a:t>
            </a:r>
            <a:r>
              <a:rPr kumimoji="1" lang="en-US" altLang="zh-CN"/>
              <a:t>17-18</a:t>
            </a:r>
            <a:r>
              <a:rPr kumimoji="1" lang="zh-CN" altLang="en-US"/>
              <a:t>年评测任务基本一致，主要考虑任务型对话的相关问题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）从</a:t>
            </a:r>
            <a:r>
              <a:rPr kumimoji="1" lang="en-US" altLang="zh-CN"/>
              <a:t>2019</a:t>
            </a:r>
            <a:r>
              <a:rPr kumimoji="1" lang="zh-CN" altLang="en-US"/>
              <a:t>年开始在开放域对话的相关问题上进行评测，包括个性化、基于知识的对话等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）总体而言，评测任务的确定不仅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考虑人机对话研究上的热点，同时还考虑人机对话在实际应用中的关键核心问题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）下面将详细介绍各届的评测任务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720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</a:t>
            </a:r>
            <a:r>
              <a:rPr kumimoji="1" lang="en-US" altLang="zh-CN"/>
              <a:t>17-18</a:t>
            </a:r>
            <a:r>
              <a:rPr kumimoji="1" lang="zh-CN" altLang="en-US"/>
              <a:t>年主要是对任务型对话进行评测，对于一个任务型对话系统，从用户输入到系统给出回复，主要经过自然语言理解、对话管理和自然语言生成三个部分。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）而任务</a:t>
            </a:r>
            <a:r>
              <a:rPr kumimoji="1" lang="en-US" altLang="zh-CN"/>
              <a:t>1</a:t>
            </a:r>
            <a:r>
              <a:rPr kumimoji="1" lang="zh-CN" altLang="en-US"/>
              <a:t>则是针对自然语言理解 </a:t>
            </a:r>
            <a:r>
              <a:rPr kumimoji="1" lang="en-US" altLang="zh-CN"/>
              <a:t>NLU</a:t>
            </a:r>
            <a:r>
              <a:rPr kumimoji="1" lang="zh-CN" altLang="en-US"/>
              <a:t> 的一个子模块，即意图和领域识别进行评测；比如“给我订一张明天到北京的机票”，识别意图为“订机票”；任务一总共包括</a:t>
            </a:r>
            <a:r>
              <a:rPr kumimoji="1" lang="en-US" altLang="zh-CN"/>
              <a:t>30</a:t>
            </a:r>
            <a:r>
              <a:rPr kumimoji="1" lang="zh-CN" altLang="en-US"/>
              <a:t>个垂直领域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319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）任务</a:t>
            </a:r>
            <a:r>
              <a:rPr kumimoji="1" lang="en-US" altLang="zh-CN"/>
              <a:t>2</a:t>
            </a:r>
            <a:r>
              <a:rPr kumimoji="1" lang="zh-CN" altLang="en-US"/>
              <a:t>则是对特定领域的任务型对话系统进行整体评价，主要通过在线人机交互的形式，评测中会给定三个领域的数据，包括机票、火车票和酒店信息等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）然后给定评测人员“用户意图描述”，也就是任务目标，包括订火车票</a:t>
            </a:r>
            <a:r>
              <a:rPr kumimoji="1" lang="en-US" altLang="zh-CN"/>
              <a:t>/</a:t>
            </a:r>
            <a:r>
              <a:rPr kumimoji="1" lang="zh-CN" altLang="en-US"/>
              <a:t>宾馆等任务；参赛系统需要与评测人员交互，直至完成对话任务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）任务</a:t>
            </a:r>
            <a:r>
              <a:rPr kumimoji="1" lang="en-US" altLang="zh-CN"/>
              <a:t>2</a:t>
            </a:r>
            <a:r>
              <a:rPr kumimoji="1" lang="zh-CN" altLang="en-US"/>
              <a:t>主要评价任务完成率和用户满意度等指标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261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</a:t>
            </a:r>
            <a:r>
              <a:rPr kumimoji="1" lang="en-US" altLang="zh-CN"/>
              <a:t>ECDT2019</a:t>
            </a:r>
            <a:r>
              <a:rPr kumimoji="1" lang="zh-CN" altLang="en-US"/>
              <a:t> 任务</a:t>
            </a:r>
            <a:r>
              <a:rPr kumimoji="1" lang="en-US" altLang="zh-CN"/>
              <a:t>1</a:t>
            </a:r>
            <a:r>
              <a:rPr kumimoji="1" lang="zh-CN" altLang="en-US"/>
              <a:t>仍然是对任务型对话进行评测，与之前仅进行意图识别相比，难度进一步提升，对于整个</a:t>
            </a:r>
            <a:r>
              <a:rPr kumimoji="1" lang="en-US" altLang="zh-CN"/>
              <a:t>NLU</a:t>
            </a:r>
            <a:r>
              <a:rPr kumimoji="1" lang="zh-CN" altLang="en-US"/>
              <a:t>部分进行评测，包括领域分类、意图识别和语义槽填充共三个任务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）比如“我想订上海飞往北京的航班”，领域是“机票”，意图则是“订机票”，语义槽则是出发和达到地点 “上海”和“北京”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）由于</a:t>
            </a:r>
            <a:r>
              <a:rPr kumimoji="1" lang="en-US" altLang="zh-CN"/>
              <a:t>2018</a:t>
            </a:r>
            <a:r>
              <a:rPr kumimoji="1" lang="zh-CN" altLang="en-US"/>
              <a:t>年底 </a:t>
            </a:r>
            <a:r>
              <a:rPr kumimoji="1" lang="en-US" altLang="zh-CN"/>
              <a:t>BERT</a:t>
            </a:r>
            <a:r>
              <a:rPr kumimoji="1" lang="zh-CN" altLang="en-US"/>
              <a:t> 的横空出世，该任务的参赛方案基本思路都是 预训练模型 </a:t>
            </a:r>
            <a:r>
              <a:rPr kumimoji="1" lang="en-US" altLang="zh-CN"/>
              <a:t>+</a:t>
            </a:r>
            <a:r>
              <a:rPr kumimoji="1" lang="zh-CN" altLang="en-US"/>
              <a:t> 多任务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527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r>
              <a:rPr kumimoji="1" lang="zh-CN" altLang="en-US"/>
              <a:t> 的任务</a:t>
            </a:r>
            <a:r>
              <a:rPr kumimoji="1" lang="en-US" altLang="zh-CN"/>
              <a:t>2</a:t>
            </a:r>
            <a:r>
              <a:rPr kumimoji="1" lang="zh-CN" altLang="en-US"/>
              <a:t>则首次针对中文开放域对话进行评测，具体而言是针对个性化对话这样一个前沿性问题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）该任务主要使用清华大学提供的 </a:t>
            </a:r>
            <a:r>
              <a:rPr kumimoji="1" lang="en-US" altLang="zh-CN"/>
              <a:t>PersonalDialog</a:t>
            </a:r>
            <a:r>
              <a:rPr kumimoji="1" lang="zh-CN" altLang="en-US"/>
              <a:t> 数据集，数据集给定对话上下文和所有对话参与者的个性化属性，要求生成符合给定个性化特征和上下文逻辑的回复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）该任务参赛方案主要是 使用预训练模型 </a:t>
            </a:r>
            <a:r>
              <a:rPr kumimoji="1" lang="en-US" altLang="zh-CN"/>
              <a:t>GPT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52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DDCC3634-9BD9-46B3-9E62-FE9C9C9F3DDD}"/>
              </a:ext>
            </a:extLst>
          </p:cNvPr>
          <p:cNvSpPr/>
          <p:nvPr userDrawn="1"/>
        </p:nvSpPr>
        <p:spPr>
          <a:xfrm>
            <a:off x="0" y="0"/>
            <a:ext cx="9144002" cy="6858000"/>
          </a:xfrm>
          <a:prstGeom prst="rect">
            <a:avLst/>
          </a:prstGeom>
          <a:blipFill>
            <a:blip r:embed="rId2">
              <a:alphaModFix amt="27000"/>
            </a:blip>
            <a:stretch>
              <a:fillRect/>
            </a:stretch>
          </a:blipFill>
          <a:ln>
            <a:noFill/>
          </a:ln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431671-142C-4083-8A3C-D1F5988D09D4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5544" y="2708051"/>
            <a:ext cx="7886700" cy="921434"/>
          </a:xfrm>
          <a:prstGeom prst="rect">
            <a:avLst/>
          </a:prstGeom>
        </p:spPr>
        <p:txBody>
          <a:bodyPr/>
          <a:lstStyle>
            <a:lvl1pPr algn="l">
              <a:defRPr sz="405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1573934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封面或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9144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9144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-9418"/>
            <a:ext cx="9144000" cy="6876835"/>
          </a:xfrm>
          <a:prstGeom prst="rect">
            <a:avLst/>
          </a:prstGeom>
          <a:blipFill dpi="0" rotWithShape="1">
            <a:blip r:embed="rId3">
              <a:alphaModFix amt="2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28650" y="3098665"/>
            <a:ext cx="78867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258202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D0E294B-2D5A-47EB-8358-C4F5F0407A9E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1FD75B-C1D4-4D77-BB39-AEE6DAA6A69F}"/>
              </a:ext>
            </a:extLst>
          </p:cNvPr>
          <p:cNvSpPr/>
          <p:nvPr userDrawn="1"/>
        </p:nvSpPr>
        <p:spPr>
          <a:xfrm>
            <a:off x="-5927" y="7090"/>
            <a:ext cx="9144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DB61D3-53AC-41B2-B3CE-85986F3D188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02593" y="1502566"/>
            <a:ext cx="3875474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16F7AB7-8F27-4018-B090-A1EC786898EE}"/>
              </a:ext>
            </a:extLst>
          </p:cNvPr>
          <p:cNvGrpSpPr/>
          <p:nvPr userDrawn="1"/>
        </p:nvGrpSpPr>
        <p:grpSpPr>
          <a:xfrm>
            <a:off x="91549" y="490429"/>
            <a:ext cx="2423329" cy="1438728"/>
            <a:chOff x="782026" y="2607006"/>
            <a:chExt cx="3231105" cy="143872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FF7FFDC-86E5-43C6-B266-14A9E6CEEE65}"/>
                </a:ext>
              </a:extLst>
            </p:cNvPr>
            <p:cNvSpPr/>
            <p:nvPr/>
          </p:nvSpPr>
          <p:spPr>
            <a:xfrm>
              <a:off x="782026" y="2607006"/>
              <a:ext cx="3231105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FF21C2A-1375-4944-8B35-7D18C3649338}"/>
                </a:ext>
              </a:extLst>
            </p:cNvPr>
            <p:cNvSpPr txBox="1"/>
            <p:nvPr/>
          </p:nvSpPr>
          <p:spPr>
            <a:xfrm>
              <a:off x="1059459" y="2695813"/>
              <a:ext cx="26324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录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9D59DCB-4A7A-4587-B3E6-256ACD4F4BD8}"/>
                </a:ext>
              </a:extLst>
            </p:cNvPr>
            <p:cNvSpPr txBox="1"/>
            <p:nvPr userDrawn="1"/>
          </p:nvSpPr>
          <p:spPr>
            <a:xfrm>
              <a:off x="1235290" y="3584830"/>
              <a:ext cx="2229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zh-CN" altLang="en-US" sz="1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文本占位符 2">
            <a:extLst>
              <a:ext uri="{FF2B5EF4-FFF2-40B4-BE49-F238E27FC236}">
                <a16:creationId xmlns:a16="http://schemas.microsoft.com/office/drawing/2014/main" id="{5A388C4F-EB23-4D46-B205-A3D46E850E0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888341" y="1181762"/>
            <a:ext cx="584064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文本占位符 2">
            <a:extLst>
              <a:ext uri="{FF2B5EF4-FFF2-40B4-BE49-F238E27FC236}">
                <a16:creationId xmlns:a16="http://schemas.microsoft.com/office/drawing/2014/main" id="{7A47F867-FA4C-4449-8447-C90C547B84ED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602593" y="2626187"/>
            <a:ext cx="3875474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5" name="文本占位符 2">
            <a:extLst>
              <a:ext uri="{FF2B5EF4-FFF2-40B4-BE49-F238E27FC236}">
                <a16:creationId xmlns:a16="http://schemas.microsoft.com/office/drawing/2014/main" id="{D1C912A1-C24E-4D65-B946-51422AC4E18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2888341" y="2305381"/>
            <a:ext cx="584064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文本占位符 2">
            <a:extLst>
              <a:ext uri="{FF2B5EF4-FFF2-40B4-BE49-F238E27FC236}">
                <a16:creationId xmlns:a16="http://schemas.microsoft.com/office/drawing/2014/main" id="{8515E403-1634-4B6B-9F87-47235C766B5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602593" y="3749804"/>
            <a:ext cx="3875474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7" name="文本占位符 2">
            <a:extLst>
              <a:ext uri="{FF2B5EF4-FFF2-40B4-BE49-F238E27FC236}">
                <a16:creationId xmlns:a16="http://schemas.microsoft.com/office/drawing/2014/main" id="{91B59AC6-DDC9-4B78-AA0B-7A1EB6976B7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888341" y="3429000"/>
            <a:ext cx="584064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4" name="文本占位符 2">
            <a:extLst>
              <a:ext uri="{FF2B5EF4-FFF2-40B4-BE49-F238E27FC236}">
                <a16:creationId xmlns:a16="http://schemas.microsoft.com/office/drawing/2014/main" id="{62BDE6BB-FFEC-4D07-989E-F1B40917052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602593" y="4873425"/>
            <a:ext cx="3875474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5" name="文本占位符 2">
            <a:extLst>
              <a:ext uri="{FF2B5EF4-FFF2-40B4-BE49-F238E27FC236}">
                <a16:creationId xmlns:a16="http://schemas.microsoft.com/office/drawing/2014/main" id="{ED55AA03-5FC8-4E4B-89A0-F25CBE90EC5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888341" y="4552619"/>
            <a:ext cx="584064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613EF9D-7C19-4FA6-B56C-C34367774FD7}"/>
              </a:ext>
            </a:extLst>
          </p:cNvPr>
          <p:cNvGrpSpPr/>
          <p:nvPr userDrawn="1"/>
        </p:nvGrpSpPr>
        <p:grpSpPr>
          <a:xfrm rot="10800000">
            <a:off x="3497585" y="4234494"/>
            <a:ext cx="5978324" cy="2596905"/>
            <a:chOff x="-383406" y="13513"/>
            <a:chExt cx="7508106" cy="2854524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E9DAAF6-1A95-4525-B6E9-FE527B7A64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28" name="等腰三角形 61">
              <a:extLst>
                <a:ext uri="{FF2B5EF4-FFF2-40B4-BE49-F238E27FC236}">
                  <a16:creationId xmlns:a16="http://schemas.microsoft.com/office/drawing/2014/main" id="{D54856D9-AE4B-4E64-B412-46CDB7510EFE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0" name="等腰三角形 61">
              <a:extLst>
                <a:ext uri="{FF2B5EF4-FFF2-40B4-BE49-F238E27FC236}">
                  <a16:creationId xmlns:a16="http://schemas.microsoft.com/office/drawing/2014/main" id="{342423EA-C904-4F4A-A23C-B0D6EF06E406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254162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D0E294B-2D5A-47EB-8358-C4F5F0407A9E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1FD75B-C1D4-4D77-BB39-AEE6DAA6A69F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5" name="标题 4">
            <a:extLst>
              <a:ext uri="{FF2B5EF4-FFF2-40B4-BE49-F238E27FC236}">
                <a16:creationId xmlns:a16="http://schemas.microsoft.com/office/drawing/2014/main" id="{DAC2DBA2-4FA0-40AC-B09C-6C38EA1E8B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7529" y="2862606"/>
            <a:ext cx="4703271" cy="821371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6" name="等腰三角形 61">
            <a:extLst>
              <a:ext uri="{FF2B5EF4-FFF2-40B4-BE49-F238E27FC236}">
                <a16:creationId xmlns:a16="http://schemas.microsoft.com/office/drawing/2014/main" id="{D39D5F4E-8C4A-4261-A919-B5E1D08E48BD}"/>
              </a:ext>
            </a:extLst>
          </p:cNvPr>
          <p:cNvSpPr/>
          <p:nvPr userDrawn="1"/>
        </p:nvSpPr>
        <p:spPr>
          <a:xfrm rot="3586062">
            <a:off x="432449" y="915587"/>
            <a:ext cx="920468" cy="2607326"/>
          </a:xfrm>
          <a:custGeom>
            <a:avLst/>
            <a:gdLst>
              <a:gd name="connsiteX0" fmla="*/ 0 w 1582054"/>
              <a:gd name="connsiteY0" fmla="*/ 3776548 h 3776548"/>
              <a:gd name="connsiteX1" fmla="*/ 0 w 1582054"/>
              <a:gd name="connsiteY1" fmla="*/ 0 h 3776548"/>
              <a:gd name="connsiteX2" fmla="*/ 1582054 w 1582054"/>
              <a:gd name="connsiteY2" fmla="*/ 3776548 h 3776548"/>
              <a:gd name="connsiteX3" fmla="*/ 0 w 1582054"/>
              <a:gd name="connsiteY3" fmla="*/ 3776548 h 3776548"/>
              <a:gd name="connsiteX0" fmla="*/ 0 w 1600080"/>
              <a:gd name="connsiteY0" fmla="*/ 3776548 h 3870277"/>
              <a:gd name="connsiteX1" fmla="*/ 0 w 1600080"/>
              <a:gd name="connsiteY1" fmla="*/ 0 h 3870277"/>
              <a:gd name="connsiteX2" fmla="*/ 1600080 w 1600080"/>
              <a:gd name="connsiteY2" fmla="*/ 3870277 h 3870277"/>
              <a:gd name="connsiteX3" fmla="*/ 0 w 1600080"/>
              <a:gd name="connsiteY3" fmla="*/ 3776548 h 3870277"/>
              <a:gd name="connsiteX0" fmla="*/ 16859 w 1616939"/>
              <a:gd name="connsiteY0" fmla="*/ 4102057 h 4195786"/>
              <a:gd name="connsiteX1" fmla="*/ 0 w 1616939"/>
              <a:gd name="connsiteY1" fmla="*/ 0 h 4195786"/>
              <a:gd name="connsiteX2" fmla="*/ 1616939 w 1616939"/>
              <a:gd name="connsiteY2" fmla="*/ 4195786 h 4195786"/>
              <a:gd name="connsiteX3" fmla="*/ 16859 w 1616939"/>
              <a:gd name="connsiteY3" fmla="*/ 4102057 h 4195786"/>
              <a:gd name="connsiteX0" fmla="*/ 1132 w 1624232"/>
              <a:gd name="connsiteY0" fmla="*/ 3683146 h 4195786"/>
              <a:gd name="connsiteX1" fmla="*/ 7293 w 1624232"/>
              <a:gd name="connsiteY1" fmla="*/ 0 h 4195786"/>
              <a:gd name="connsiteX2" fmla="*/ 1624232 w 1624232"/>
              <a:gd name="connsiteY2" fmla="*/ 4195786 h 4195786"/>
              <a:gd name="connsiteX3" fmla="*/ 1132 w 1624232"/>
              <a:gd name="connsiteY3" fmla="*/ 3683146 h 4195786"/>
              <a:gd name="connsiteX0" fmla="*/ 1133 w 1566812"/>
              <a:gd name="connsiteY0" fmla="*/ 3683146 h 4400602"/>
              <a:gd name="connsiteX1" fmla="*/ 7294 w 1566812"/>
              <a:gd name="connsiteY1" fmla="*/ 0 h 4400602"/>
              <a:gd name="connsiteX2" fmla="*/ 1566812 w 1566812"/>
              <a:gd name="connsiteY2" fmla="*/ 4400601 h 4400602"/>
              <a:gd name="connsiteX3" fmla="*/ 1133 w 1566812"/>
              <a:gd name="connsiteY3" fmla="*/ 3683146 h 4400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6812" h="4400602">
                <a:moveTo>
                  <a:pt x="1133" y="3683146"/>
                </a:moveTo>
                <a:cubicBezTo>
                  <a:pt x="-4487" y="2315794"/>
                  <a:pt x="12914" y="1367352"/>
                  <a:pt x="7294" y="0"/>
                </a:cubicBezTo>
                <a:lnTo>
                  <a:pt x="1566812" y="4400601"/>
                </a:lnTo>
                <a:lnTo>
                  <a:pt x="1133" y="3683146"/>
                </a:lnTo>
                <a:close/>
              </a:path>
            </a:pathLst>
          </a:cu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50F4840-B6FE-45C4-B0BB-9638ADFF2D67}"/>
              </a:ext>
            </a:extLst>
          </p:cNvPr>
          <p:cNvGrpSpPr/>
          <p:nvPr userDrawn="1"/>
        </p:nvGrpSpPr>
        <p:grpSpPr>
          <a:xfrm>
            <a:off x="-338206" y="13516"/>
            <a:ext cx="5978324" cy="2596905"/>
            <a:chOff x="-383406" y="13513"/>
            <a:chExt cx="7508106" cy="2854524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EBB8643-4DCD-4EB4-8896-9C1829C55D3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14" name="等腰三角形 61">
              <a:extLst>
                <a:ext uri="{FF2B5EF4-FFF2-40B4-BE49-F238E27FC236}">
                  <a16:creationId xmlns:a16="http://schemas.microsoft.com/office/drawing/2014/main" id="{20C1313D-6743-4D5B-9A15-18D95B137351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5" name="等腰三角形 61">
              <a:extLst>
                <a:ext uri="{FF2B5EF4-FFF2-40B4-BE49-F238E27FC236}">
                  <a16:creationId xmlns:a16="http://schemas.microsoft.com/office/drawing/2014/main" id="{C739EDD7-9285-478B-9A53-0633D3E2F44F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481775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9144000" cy="686852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43"/>
            <a:ext cx="9144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476" y="6550603"/>
            <a:ext cx="5343525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2466" y="6539469"/>
            <a:ext cx="1721535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9144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346" y="6621623"/>
            <a:ext cx="370713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algn="l"/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9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241"/>
            <a:ext cx="9144000" cy="84140"/>
          </a:xfrm>
          <a:prstGeom prst="rect">
            <a:avLst/>
          </a:prstGeom>
        </p:spPr>
      </p:pic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E34690F3-19E6-4E9B-975A-77BACDB806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9110" y="1512625"/>
            <a:ext cx="7886700" cy="397117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标题 4">
            <a:extLst>
              <a:ext uri="{FF2B5EF4-FFF2-40B4-BE49-F238E27FC236}">
                <a16:creationId xmlns:a16="http://schemas.microsoft.com/office/drawing/2014/main" id="{F143EF9F-9DDA-4ACD-87BB-B9BB215608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0421" y="134821"/>
            <a:ext cx="4064389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A1029C6-1B09-46A7-B778-BBE620579C4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23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彩色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9144000" cy="686852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43"/>
            <a:ext cx="9144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476" y="6550603"/>
            <a:ext cx="5343525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2466" y="6539469"/>
            <a:ext cx="1721535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9144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346" y="6621623"/>
            <a:ext cx="370713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algn="l"/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9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241"/>
            <a:ext cx="9144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0421" y="134821"/>
            <a:ext cx="4064389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08292F-A1DD-4FAB-AF38-2CC6BFDCE29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  <p:sp>
        <p:nvSpPr>
          <p:cNvPr id="15" name="内容占位符 7">
            <a:extLst>
              <a:ext uri="{FF2B5EF4-FFF2-40B4-BE49-F238E27FC236}">
                <a16:creationId xmlns:a16="http://schemas.microsoft.com/office/drawing/2014/main" id="{8D088AE8-5541-485F-BFDB-249D2ADFBB5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81649" y="1084638"/>
            <a:ext cx="8153400" cy="4495800"/>
          </a:xfrm>
          <a:prstGeom prst="rect">
            <a:avLst/>
          </a:prstGeom>
          <a:noFill/>
        </p:spPr>
        <p:txBody>
          <a:bodyPr/>
          <a:lstStyle>
            <a:lvl1pPr>
              <a:buClr>
                <a:srgbClr val="C00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Clr>
                <a:schemeClr val="accent1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buClr>
                <a:schemeClr val="accent6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Clr>
                <a:srgbClr val="FFC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514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E52E81D-AD89-4DB6-8672-9E4A5067F010}"/>
              </a:ext>
            </a:extLst>
          </p:cNvPr>
          <p:cNvSpPr/>
          <p:nvPr userDrawn="1"/>
        </p:nvSpPr>
        <p:spPr>
          <a:xfrm>
            <a:off x="0" y="-10520"/>
            <a:ext cx="9144000" cy="6868520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D01629F-A191-4715-8074-E739741B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2466" y="6539469"/>
            <a:ext cx="1721535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244FA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367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9144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9144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-32919" y="13516"/>
            <a:ext cx="9144000" cy="6868520"/>
          </a:xfrm>
          <a:prstGeom prst="rect">
            <a:avLst/>
          </a:prstGeom>
          <a:blipFill dpi="0" rotWithShape="1">
            <a:blip r:embed="rId3">
              <a:alphaModFix amt="2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28650" y="3066337"/>
            <a:ext cx="78867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1DDA227-C703-49FB-AB4D-E56D3B619B4C}"/>
              </a:ext>
            </a:extLst>
          </p:cNvPr>
          <p:cNvGrpSpPr/>
          <p:nvPr userDrawn="1"/>
        </p:nvGrpSpPr>
        <p:grpSpPr>
          <a:xfrm>
            <a:off x="-338206" y="13516"/>
            <a:ext cx="5978324" cy="2596905"/>
            <a:chOff x="-383406" y="13513"/>
            <a:chExt cx="7508106" cy="285452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A63873B-30D1-42FC-B337-BBE659A4E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B3709B23-DA82-40B9-ABE4-F14CE44CE843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63" name="等腰三角形 61">
              <a:extLst>
                <a:ext uri="{FF2B5EF4-FFF2-40B4-BE49-F238E27FC236}">
                  <a16:creationId xmlns:a16="http://schemas.microsoft.com/office/drawing/2014/main" id="{531B6D1B-593B-47EB-9FC9-581594156B36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E0E4C71-E969-4AFE-9176-73318429FF5F}"/>
              </a:ext>
            </a:extLst>
          </p:cNvPr>
          <p:cNvGrpSpPr/>
          <p:nvPr userDrawn="1"/>
        </p:nvGrpSpPr>
        <p:grpSpPr>
          <a:xfrm rot="10800000">
            <a:off x="3497585" y="4234494"/>
            <a:ext cx="5978324" cy="2596905"/>
            <a:chOff x="-383406" y="13513"/>
            <a:chExt cx="7508106" cy="2854524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3EC909DC-D9C8-4B19-A8F7-FA486CDB68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25" name="等腰三角形 61">
              <a:extLst>
                <a:ext uri="{FF2B5EF4-FFF2-40B4-BE49-F238E27FC236}">
                  <a16:creationId xmlns:a16="http://schemas.microsoft.com/office/drawing/2014/main" id="{B8F6EF87-C340-484A-A0A5-8FDC889BE420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6" name="等腰三角形 61">
              <a:extLst>
                <a:ext uri="{FF2B5EF4-FFF2-40B4-BE49-F238E27FC236}">
                  <a16:creationId xmlns:a16="http://schemas.microsoft.com/office/drawing/2014/main" id="{D2145667-C76B-44EC-B5B5-9037392E8DCA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78918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HARBIN INSTITUTE OF TECHNOLOGY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260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8" r:id="rId2"/>
    <p:sldLayoutId id="2147483689" r:id="rId3"/>
    <p:sldLayoutId id="2147483690" r:id="rId4"/>
    <p:sldLayoutId id="2147483691" r:id="rId5"/>
    <p:sldLayoutId id="2147483699" r:id="rId6"/>
    <p:sldLayoutId id="2147483655" r:id="rId7"/>
    <p:sldLayoutId id="2147483695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221.207.166.58:8000/" TargetMode="External"/><Relationship Id="rId4" Type="http://schemas.openxmlformats.org/officeDocument/2006/relationships/hyperlink" Target="http://mcc.8wss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eesaw/DialogueChallenge-Tutoria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162/dint_a_00090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13" Type="http://schemas.openxmlformats.org/officeDocument/2006/relationships/image" Target="../media/image21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9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8.tiff"/><Relationship Id="rId4" Type="http://schemas.openxmlformats.org/officeDocument/2006/relationships/diagramLayout" Target="../diagrams/layout1.xml"/><Relationship Id="rId9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137E50-A7F8-4C0F-B99E-4E267F083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56485"/>
            <a:ext cx="7886700" cy="921434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SMP</a:t>
            </a:r>
            <a:r>
              <a:rPr lang="zh-CN" altLang="en-US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中文人机对话测评介绍</a:t>
            </a:r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A4AC01E-9753-48CB-ABF4-414C4AF4EA46}"/>
              </a:ext>
            </a:extLst>
          </p:cNvPr>
          <p:cNvSpPr txBox="1">
            <a:spLocks/>
          </p:cNvSpPr>
          <p:nvPr/>
        </p:nvSpPr>
        <p:spPr>
          <a:xfrm>
            <a:off x="660401" y="4115240"/>
            <a:ext cx="2365604" cy="47868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报告人：张开颜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220FD4C-963D-4EAC-AE23-53361DD86779}"/>
              </a:ext>
            </a:extLst>
          </p:cNvPr>
          <p:cNvSpPr txBox="1">
            <a:spLocks/>
          </p:cNvSpPr>
          <p:nvPr/>
        </p:nvSpPr>
        <p:spPr>
          <a:xfrm>
            <a:off x="660400" y="5235299"/>
            <a:ext cx="2365604" cy="47868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2021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年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14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日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9BC51AF-7D49-4503-BDF1-BB84357D3DEC}"/>
              </a:ext>
            </a:extLst>
          </p:cNvPr>
          <p:cNvCxnSpPr>
            <a:cxnSpLocks/>
          </p:cNvCxnSpPr>
          <p:nvPr/>
        </p:nvCxnSpPr>
        <p:spPr>
          <a:xfrm>
            <a:off x="660400" y="3431653"/>
            <a:ext cx="430752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2DCD16F-F815-4C52-966F-050CAF20C8BC}"/>
              </a:ext>
            </a:extLst>
          </p:cNvPr>
          <p:cNvCxnSpPr>
            <a:cxnSpLocks/>
          </p:cNvCxnSpPr>
          <p:nvPr/>
        </p:nvCxnSpPr>
        <p:spPr>
          <a:xfrm>
            <a:off x="660400" y="3957615"/>
            <a:ext cx="2667262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AAC40EF1-C85E-4828-873C-10C7F4C1388A}"/>
              </a:ext>
            </a:extLst>
          </p:cNvPr>
          <p:cNvSpPr txBox="1"/>
          <p:nvPr/>
        </p:nvSpPr>
        <p:spPr>
          <a:xfrm>
            <a:off x="665545" y="6337535"/>
            <a:ext cx="59783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900" b="1" dirty="0">
                <a:solidFill>
                  <a:schemeClr val="accent1">
                    <a:lumMod val="75000"/>
                    <a:alpha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en-US" altLang="zh-CN" sz="825" b="1" dirty="0">
                <a:solidFill>
                  <a:schemeClr val="accent1">
                    <a:lumMod val="75000"/>
                    <a:alpha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CENTER </a:t>
            </a:r>
            <a:r>
              <a:rPr lang="en-US" altLang="zh-CN" sz="788" b="1" dirty="0">
                <a:solidFill>
                  <a:schemeClr val="accent1">
                    <a:lumMod val="75000"/>
                    <a:alpha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altLang="zh-CN" sz="825" b="1" dirty="0">
                <a:solidFill>
                  <a:schemeClr val="accent1">
                    <a:lumMod val="75000"/>
                    <a:alpha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SOCIAL COMPUTING </a:t>
            </a:r>
            <a:r>
              <a:rPr lang="en-US" altLang="zh-CN" sz="788" b="1" dirty="0">
                <a:solidFill>
                  <a:schemeClr val="accent1">
                    <a:lumMod val="75000"/>
                    <a:alpha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altLang="zh-CN" sz="825" b="1" dirty="0">
                <a:solidFill>
                  <a:schemeClr val="accent1">
                    <a:lumMod val="75000"/>
                    <a:alpha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INFORMATION </a:t>
            </a:r>
            <a:r>
              <a:rPr lang="en-US" altLang="zh-CN" sz="900" b="1" dirty="0">
                <a:solidFill>
                  <a:schemeClr val="accent1">
                    <a:lumMod val="75000"/>
                    <a:alpha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RETRIEVAL</a:t>
            </a:r>
            <a:endParaRPr lang="zh-CN" altLang="en-US" sz="825" b="1" dirty="0">
              <a:solidFill>
                <a:schemeClr val="accent1">
                  <a:lumMod val="75000"/>
                  <a:alpha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E10221F-4F7E-4656-BA81-984564CBE91F}"/>
              </a:ext>
            </a:extLst>
          </p:cNvPr>
          <p:cNvCxnSpPr>
            <a:cxnSpLocks/>
          </p:cNvCxnSpPr>
          <p:nvPr/>
        </p:nvCxnSpPr>
        <p:spPr>
          <a:xfrm>
            <a:off x="1955224" y="377491"/>
            <a:ext cx="1" cy="62161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62A3C59-05F3-4FBB-B467-92731C040727}"/>
              </a:ext>
            </a:extLst>
          </p:cNvPr>
          <p:cNvSpPr/>
          <p:nvPr/>
        </p:nvSpPr>
        <p:spPr>
          <a:xfrm>
            <a:off x="2168519" y="343453"/>
            <a:ext cx="1048462" cy="744299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335D6EF-493D-406D-A490-BAD8DCD37A9C}"/>
              </a:ext>
            </a:extLst>
          </p:cNvPr>
          <p:cNvSpPr/>
          <p:nvPr/>
        </p:nvSpPr>
        <p:spPr>
          <a:xfrm>
            <a:off x="685597" y="213032"/>
            <a:ext cx="1195666" cy="1005142"/>
          </a:xfrm>
          <a:prstGeom prst="rect">
            <a:avLst/>
          </a:prstGeom>
          <a:blipFill dpi="0" rotWithShape="1">
            <a:blip r:embed="rId4">
              <a:alphaModFix amt="40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7F173569-B579-E84C-89A8-C9E47FFDD644}"/>
              </a:ext>
            </a:extLst>
          </p:cNvPr>
          <p:cNvSpPr txBox="1">
            <a:spLocks/>
          </p:cNvSpPr>
          <p:nvPr/>
        </p:nvSpPr>
        <p:spPr>
          <a:xfrm>
            <a:off x="660400" y="4571636"/>
            <a:ext cx="7025861" cy="6636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哈尔滨工业大学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l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社会计算与信息检索研究中心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(SCIR)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硕士研究生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033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B65098-2F13-4791-B9FE-C5E8D769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805D17-D61A-42E0-94DE-31A2EA8B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9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A5A785-4908-42EB-8E11-1A6CED70D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421" y="134821"/>
            <a:ext cx="4385468" cy="48178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SMP</a:t>
            </a:r>
            <a:r>
              <a:rPr lang="zh-CN" altLang="en-US" dirty="0"/>
              <a:t> 中文人机对话评测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562462-DCEA-4167-8ED5-6AD5A570EB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SMP-ECDT</a:t>
            </a:r>
            <a:r>
              <a:rPr lang="zh-CN" altLang="en-US" dirty="0"/>
              <a:t> </a:t>
            </a:r>
            <a:r>
              <a:rPr lang="en-US" altLang="zh-CN" dirty="0"/>
              <a:t>2019</a:t>
            </a:r>
          </a:p>
          <a:p>
            <a:pPr lvl="1"/>
            <a:r>
              <a:rPr lang="zh-CN" altLang="en-US" dirty="0"/>
              <a:t> 任务</a:t>
            </a:r>
            <a:r>
              <a:rPr lang="en-US" altLang="zh-CN" dirty="0"/>
              <a:t>1</a:t>
            </a:r>
            <a:r>
              <a:rPr lang="zh-CN" altLang="en-US" dirty="0"/>
              <a:t>：自然语言理解评测</a:t>
            </a:r>
            <a:endParaRPr lang="en-US" altLang="zh-CN" dirty="0"/>
          </a:p>
          <a:p>
            <a:pPr lvl="2"/>
            <a:r>
              <a:rPr lang="zh-CN" altLang="en-US" dirty="0"/>
              <a:t> </a:t>
            </a:r>
            <a:r>
              <a:rPr kumimoji="1" lang="zh-CN" altLang="en-US" b="1"/>
              <a:t>单轮对话</a:t>
            </a:r>
            <a:r>
              <a:rPr kumimoji="1" lang="zh-CN" altLang="en-US"/>
              <a:t>的理解</a:t>
            </a:r>
            <a:endParaRPr kumimoji="1" lang="en-US" altLang="zh-CN"/>
          </a:p>
          <a:p>
            <a:pPr lvl="2"/>
            <a:r>
              <a:rPr kumimoji="1" lang="zh-CN" altLang="en-US"/>
              <a:t> 包括</a:t>
            </a:r>
            <a:r>
              <a:rPr kumimoji="1" lang="zh-CN" altLang="en-US" b="1"/>
              <a:t>领域分类</a:t>
            </a:r>
            <a:r>
              <a:rPr kumimoji="1" lang="zh-CN" altLang="en-US"/>
              <a:t>、</a:t>
            </a:r>
            <a:r>
              <a:rPr kumimoji="1" lang="zh-CN" altLang="en-US" b="1"/>
              <a:t>意图识别</a:t>
            </a:r>
            <a:r>
              <a:rPr kumimoji="1" lang="zh-CN" altLang="en-US"/>
              <a:t>和</a:t>
            </a:r>
            <a:r>
              <a:rPr kumimoji="1" lang="zh-CN" altLang="en-US" b="1"/>
              <a:t>语义槽填充</a:t>
            </a:r>
            <a:r>
              <a:rPr kumimoji="1" lang="zh-CN" altLang="en-US"/>
              <a:t>三项子任务</a:t>
            </a:r>
            <a:endParaRPr lang="en-US" altLang="zh-CN" dirty="0"/>
          </a:p>
          <a:p>
            <a:pPr lvl="1"/>
            <a:r>
              <a:rPr lang="zh-CN" altLang="en-US" dirty="0"/>
              <a:t>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任务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：个性化对话竞赛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48E73C-5754-E349-A34D-6AAC0D19A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18" y="3847697"/>
            <a:ext cx="2610203" cy="13824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17BA02C-CD83-D64A-85DF-F510CAD8F9FE}"/>
              </a:ext>
            </a:extLst>
          </p:cNvPr>
          <p:cNvSpPr txBox="1"/>
          <p:nvPr/>
        </p:nvSpPr>
        <p:spPr>
          <a:xfrm>
            <a:off x="390678" y="5288970"/>
            <a:ext cx="2476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1400" i="1"/>
              <a:t>http://conference.cipsc.org.cn/smp2019/evaluation.html</a:t>
            </a:r>
            <a:endParaRPr kumimoji="1" lang="zh-CN" altLang="en-US" sz="1400" i="1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5D7181-A347-F84B-92C8-BDCBAB48A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917" y="3319238"/>
            <a:ext cx="2506236" cy="13623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3572A6-23E3-8846-842A-431621587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151" y="4792040"/>
            <a:ext cx="2287819" cy="14542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8AC9EDF-8BC0-8243-BDA3-C0720A28FA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5513" y="3387996"/>
            <a:ext cx="2539358" cy="244781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421A3D24-2493-754A-847F-8EB001CA7FAF}"/>
              </a:ext>
            </a:extLst>
          </p:cNvPr>
          <p:cNvSpPr/>
          <p:nvPr/>
        </p:nvSpPr>
        <p:spPr>
          <a:xfrm>
            <a:off x="3414401" y="3240967"/>
            <a:ext cx="5505651" cy="3098967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522442FF-7F0B-1843-A109-418D20A3D503}"/>
              </a:ext>
            </a:extLst>
          </p:cNvPr>
          <p:cNvSpPr/>
          <p:nvPr/>
        </p:nvSpPr>
        <p:spPr>
          <a:xfrm>
            <a:off x="93346" y="3704660"/>
            <a:ext cx="2909981" cy="2171580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B5172F21-189E-C746-AB76-13E956E9E1BC}"/>
              </a:ext>
            </a:extLst>
          </p:cNvPr>
          <p:cNvSpPr/>
          <p:nvPr/>
        </p:nvSpPr>
        <p:spPr>
          <a:xfrm>
            <a:off x="3056854" y="4681620"/>
            <a:ext cx="312890" cy="245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450548-E112-EB46-A231-43916397815F}"/>
              </a:ext>
            </a:extLst>
          </p:cNvPr>
          <p:cNvSpPr txBox="1"/>
          <p:nvPr/>
        </p:nvSpPr>
        <p:spPr>
          <a:xfrm>
            <a:off x="7016260" y="5894583"/>
            <a:ext cx="997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" sz="1400" b="1"/>
              <a:t>参赛</a:t>
            </a:r>
            <a:r>
              <a:rPr kumimoji="1" lang="zh-CN" altLang="en-US" sz="1400" b="1"/>
              <a:t>方案</a:t>
            </a:r>
          </a:p>
        </p:txBody>
      </p:sp>
    </p:spTree>
    <p:extLst>
      <p:ext uri="{BB962C8B-B14F-4D97-AF65-F5344CB8AC3E}">
        <p14:creationId xmlns:p14="http://schemas.microsoft.com/office/powerpoint/2010/main" val="3227775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B65098-2F13-4791-B9FE-C5E8D769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805D17-D61A-42E0-94DE-31A2EA8B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9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A5A785-4908-42EB-8E11-1A6CED70D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421" y="134821"/>
            <a:ext cx="4385468" cy="48178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SMP</a:t>
            </a:r>
            <a:r>
              <a:rPr lang="zh-CN" altLang="en-US" dirty="0"/>
              <a:t> 中文人机对话评测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562462-DCEA-4167-8ED5-6AD5A570EB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SMP-ECDT</a:t>
            </a:r>
            <a:r>
              <a:rPr lang="zh-CN" altLang="en-US" dirty="0"/>
              <a:t> </a:t>
            </a:r>
            <a:r>
              <a:rPr lang="en-US" altLang="zh-CN" dirty="0"/>
              <a:t>2019</a:t>
            </a:r>
          </a:p>
          <a:p>
            <a:pPr lvl="1"/>
            <a:r>
              <a:rPr lang="zh-CN" altLang="en-US" dirty="0"/>
              <a:t>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任务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：自然语言理解评测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CN" altLang="en-US" dirty="0"/>
              <a:t> 任务</a:t>
            </a:r>
            <a:r>
              <a:rPr lang="en-US" altLang="zh-CN" dirty="0"/>
              <a:t>2</a:t>
            </a:r>
            <a:r>
              <a:rPr lang="zh-CN" altLang="en-US" dirty="0"/>
              <a:t>：个性化对话竞赛</a:t>
            </a:r>
            <a:endParaRPr lang="en-US" altLang="zh-CN" dirty="0"/>
          </a:p>
          <a:p>
            <a:pPr lvl="2"/>
            <a:r>
              <a:rPr kumimoji="1" lang="zh-CN" altLang="en-US"/>
              <a:t> 已知</a:t>
            </a:r>
            <a:r>
              <a:rPr kumimoji="1" lang="zh-CN" altLang="en-US" b="1"/>
              <a:t>对话上下文</a:t>
            </a:r>
            <a:r>
              <a:rPr kumimoji="1" lang="zh-CN" altLang="en-US"/>
              <a:t>和所有对话参与者的</a:t>
            </a:r>
            <a:r>
              <a:rPr kumimoji="1" lang="zh-CN" altLang="en-US" b="1"/>
              <a:t>个性化属性</a:t>
            </a:r>
            <a:endParaRPr kumimoji="1" lang="en-US" altLang="zh-CN" b="1"/>
          </a:p>
          <a:p>
            <a:pPr lvl="2"/>
            <a:r>
              <a:rPr kumimoji="1" lang="zh-CN" altLang="en-US"/>
              <a:t> 要求生成符合给定</a:t>
            </a:r>
            <a:r>
              <a:rPr kumimoji="1" lang="zh-CN" altLang="en-US" b="1"/>
              <a:t>个性化特征</a:t>
            </a:r>
            <a:r>
              <a:rPr kumimoji="1" lang="zh-CN" altLang="en-US"/>
              <a:t>与</a:t>
            </a:r>
            <a:r>
              <a:rPr kumimoji="1" lang="zh-CN" altLang="en-US" b="1"/>
              <a:t>上下文逻辑</a:t>
            </a:r>
            <a:r>
              <a:rPr kumimoji="1" lang="zh-CN" altLang="en-US"/>
              <a:t>的回复</a:t>
            </a:r>
            <a:endParaRPr kumimoji="1" lang="en-US" altLang="zh-CN"/>
          </a:p>
          <a:p>
            <a:pPr lvl="2"/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39D62D4-A651-6A49-8058-F2F88982E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54" y="3249927"/>
            <a:ext cx="4660435" cy="279854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5A8A4F8-DE29-6D4F-9679-FBDA54075CE8}"/>
              </a:ext>
            </a:extLst>
          </p:cNvPr>
          <p:cNvSpPr/>
          <p:nvPr/>
        </p:nvSpPr>
        <p:spPr>
          <a:xfrm>
            <a:off x="5255115" y="4306802"/>
            <a:ext cx="3802257" cy="1102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" altLang="zh-CN" sz="1600" i="1">
                <a:effectLst/>
              </a:rPr>
              <a:t>Zheng, Y., Chen, G., Huang, M., Liu, S., &amp; Zhu, X. (2019). Personalized Dialogue Generation with Diversified Traits. http://arxiv.org/abs/1901.09672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32664BB-731D-0140-8357-2130DAF84989}"/>
              </a:ext>
            </a:extLst>
          </p:cNvPr>
          <p:cNvSpPr/>
          <p:nvPr/>
        </p:nvSpPr>
        <p:spPr>
          <a:xfrm>
            <a:off x="1609538" y="6089708"/>
            <a:ext cx="21909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altLang="zh-CN" sz="1600">
                <a:effectLst/>
              </a:rPr>
              <a:t>PersonalDialog</a:t>
            </a:r>
            <a:r>
              <a:rPr lang="zh-CN" altLang="en-US" sz="1600">
                <a:effectLst/>
              </a:rPr>
              <a:t> </a:t>
            </a:r>
            <a:r>
              <a:rPr lang="zh-CN" altLang="en-US" sz="1600"/>
              <a:t>数据集</a:t>
            </a:r>
            <a:endParaRPr lang="en" altLang="zh-CN" sz="16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64275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B65098-2F13-4791-B9FE-C5E8D769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805D17-D61A-42E0-94DE-31A2EA8B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9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A5A785-4908-42EB-8E11-1A6CED70D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421" y="134821"/>
            <a:ext cx="4385468" cy="48178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SMP</a:t>
            </a:r>
            <a:r>
              <a:rPr lang="zh-CN" altLang="en-US" dirty="0"/>
              <a:t> 中文人机对话评测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562462-DCEA-4167-8ED5-6AD5A570EB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SMP-ECDT</a:t>
            </a:r>
            <a:r>
              <a:rPr lang="zh-CN" altLang="en-US" dirty="0"/>
              <a:t> </a:t>
            </a:r>
            <a:r>
              <a:rPr lang="en-US" altLang="zh-CN" dirty="0"/>
              <a:t>2020</a:t>
            </a:r>
          </a:p>
          <a:p>
            <a:pPr lvl="1"/>
            <a:r>
              <a:rPr lang="zh-CN" altLang="en-US" dirty="0"/>
              <a:t> 任务</a:t>
            </a:r>
            <a:r>
              <a:rPr lang="en-US" altLang="zh-CN" dirty="0"/>
              <a:t>1</a:t>
            </a:r>
            <a:r>
              <a:rPr lang="zh-CN" altLang="en-US" dirty="0"/>
              <a:t>：小样本对话语言理解技术评测</a:t>
            </a:r>
            <a:endParaRPr lang="en-US" altLang="zh-CN" dirty="0"/>
          </a:p>
          <a:p>
            <a:pPr lvl="2"/>
            <a:r>
              <a:rPr lang="zh-CN" altLang="en-US" dirty="0"/>
              <a:t> 研究如何利用过往经验知识，在新的任务上只使用少数几个样例数据进行学习</a:t>
            </a:r>
            <a:endParaRPr lang="en-US" altLang="zh-CN" dirty="0"/>
          </a:p>
          <a:p>
            <a:pPr lvl="1"/>
            <a:r>
              <a:rPr lang="zh-CN" altLang="en-US" dirty="0"/>
              <a:t>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任务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：知识驱动的多轮竞赛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D14F48-7F58-2542-A8D0-46DA06FDD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63" y="3673711"/>
            <a:ext cx="4408840" cy="16277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01221E-A060-C041-B2F0-6E0BE47BD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212" y="2806926"/>
            <a:ext cx="3221837" cy="20088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0AE061-611B-7E41-B09F-B5BEB47BB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212" y="4815786"/>
            <a:ext cx="3221836" cy="157441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587A6DD-1C11-D845-A488-104D07C26CF0}"/>
              </a:ext>
            </a:extLst>
          </p:cNvPr>
          <p:cNvSpPr txBox="1"/>
          <p:nvPr/>
        </p:nvSpPr>
        <p:spPr>
          <a:xfrm>
            <a:off x="728914" y="5580438"/>
            <a:ext cx="39585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i="1"/>
              <a:t>Hou Y, Che W, Lai Y, et al. Few-shot Slot Tagging with Collapsed Dependency Transfer and Label-enhanced Task-adaptive Projection Network</a:t>
            </a:r>
            <a:r>
              <a:rPr lang="en-US" altLang="zh-CN" sz="1400" i="1"/>
              <a:t>. ACL 2020</a:t>
            </a:r>
            <a:endParaRPr kumimoji="1" lang="zh-CN" altLang="en-US" sz="1400" i="1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01B1D066-014D-E541-8033-2B2774DC21FC}"/>
              </a:ext>
            </a:extLst>
          </p:cNvPr>
          <p:cNvSpPr/>
          <p:nvPr/>
        </p:nvSpPr>
        <p:spPr>
          <a:xfrm>
            <a:off x="4894820" y="4442596"/>
            <a:ext cx="411074" cy="2478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6723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B65098-2F13-4791-B9FE-C5E8D769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805D17-D61A-42E0-94DE-31A2EA8B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9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A5A785-4908-42EB-8E11-1A6CED70D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421" y="134821"/>
            <a:ext cx="4385468" cy="48178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SMP</a:t>
            </a:r>
            <a:r>
              <a:rPr lang="zh-CN" altLang="en-US" dirty="0"/>
              <a:t> 中文人机对话评测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562462-DCEA-4167-8ED5-6AD5A570EB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SMP-ECDT</a:t>
            </a:r>
            <a:r>
              <a:rPr lang="zh-CN" altLang="en-US" dirty="0"/>
              <a:t> </a:t>
            </a:r>
            <a:r>
              <a:rPr lang="en-US" altLang="zh-CN" dirty="0"/>
              <a:t>2020</a:t>
            </a:r>
          </a:p>
          <a:p>
            <a:pPr lvl="1"/>
            <a:r>
              <a:rPr lang="zh-CN" altLang="en-US" dirty="0"/>
              <a:t>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任务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：小样本对话语言理解技术评测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CN" altLang="en-US" dirty="0"/>
              <a:t> 任务</a:t>
            </a:r>
            <a:r>
              <a:rPr lang="en-US" altLang="zh-CN" dirty="0"/>
              <a:t>2</a:t>
            </a:r>
            <a:r>
              <a:rPr lang="zh-CN" altLang="en-US" dirty="0"/>
              <a:t>：知识驱动的多轮竞赛</a:t>
            </a:r>
            <a:endParaRPr lang="en-US" altLang="zh-CN" dirty="0"/>
          </a:p>
          <a:p>
            <a:pPr lvl="2"/>
            <a:r>
              <a:rPr lang="zh-CN" altLang="en-US" dirty="0"/>
              <a:t> 对于知识的建模，极大地提升人机对话系统的逻辑性、信息量和可解释行，带来更好的用户体验</a:t>
            </a:r>
            <a:endParaRPr lang="en-US" altLang="zh-CN" dirty="0"/>
          </a:p>
          <a:p>
            <a:pPr lvl="2"/>
            <a:r>
              <a:rPr kumimoji="1" lang="zh-CN" altLang="en-US"/>
              <a:t> 任务描述：已知</a:t>
            </a:r>
            <a:r>
              <a:rPr kumimoji="1" lang="zh-CN" altLang="en-US" b="1"/>
              <a:t>对话上下文</a:t>
            </a:r>
            <a:r>
              <a:rPr kumimoji="1" lang="zh-CN" altLang="en-US"/>
              <a:t>和所有</a:t>
            </a:r>
            <a:r>
              <a:rPr kumimoji="1" lang="zh-CN" altLang="en-US" b="1"/>
              <a:t>知识图谱信息</a:t>
            </a:r>
            <a:r>
              <a:rPr kumimoji="1" lang="zh-CN" altLang="en-US"/>
              <a:t>，要求生成符合知识图谱信息和上下文逻辑的对话回复</a:t>
            </a:r>
            <a:endParaRPr kumimoji="1" lang="en-US" altLang="zh-CN"/>
          </a:p>
          <a:p>
            <a:pPr lvl="2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770CB9A-CBF2-DB44-B9C7-60A00C67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22" y="3782728"/>
            <a:ext cx="5361394" cy="249524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B4D11BD-6AD1-AB41-BAC2-482321E634BE}"/>
              </a:ext>
            </a:extLst>
          </p:cNvPr>
          <p:cNvSpPr txBox="1"/>
          <p:nvPr/>
        </p:nvSpPr>
        <p:spPr>
          <a:xfrm>
            <a:off x="6023241" y="4697515"/>
            <a:ext cx="3074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i="1"/>
              <a:t>Zhou H, Zheng C, Huang K, et al. KdConv: A Chinese Multi-domain Dialogue Dataset Towards Multi-turn Knowledge-driven Conversation.</a:t>
            </a:r>
            <a:r>
              <a:rPr lang="zh-CN" altLang="en-US" sz="1400" i="1"/>
              <a:t> </a:t>
            </a:r>
            <a:r>
              <a:rPr lang="en-US" altLang="zh-CN" sz="1400" i="1"/>
              <a:t>ACL</a:t>
            </a:r>
            <a:r>
              <a:rPr lang="en" altLang="zh-CN" sz="1400" i="1"/>
              <a:t> 2020.</a:t>
            </a:r>
            <a:endParaRPr kumimoji="1" lang="zh-CN" altLang="en-US" sz="1400" i="1"/>
          </a:p>
        </p:txBody>
      </p:sp>
    </p:spTree>
    <p:extLst>
      <p:ext uri="{BB962C8B-B14F-4D97-AF65-F5344CB8AC3E}">
        <p14:creationId xmlns:p14="http://schemas.microsoft.com/office/powerpoint/2010/main" val="2727862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B65098-2F13-4791-B9FE-C5E8D769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805D17-D61A-42E0-94DE-31A2EA8B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9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A5A785-4908-42EB-8E11-1A6CED70D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421" y="134821"/>
            <a:ext cx="4385468" cy="48178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SMP</a:t>
            </a:r>
            <a:r>
              <a:rPr lang="zh-CN" altLang="en-US" dirty="0"/>
              <a:t> 中文人机对话评测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562462-DCEA-4167-8ED5-6AD5A570EB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SMP-ECDT</a:t>
            </a:r>
            <a:r>
              <a:rPr lang="zh-CN" altLang="en-US" dirty="0"/>
              <a:t> </a:t>
            </a:r>
            <a:r>
              <a:rPr lang="en-US" altLang="zh-CN" dirty="0"/>
              <a:t>2020</a:t>
            </a:r>
          </a:p>
          <a:p>
            <a:pPr lvl="1"/>
            <a:r>
              <a:rPr lang="zh-CN" altLang="en-US" dirty="0"/>
              <a:t> 总奖金</a:t>
            </a:r>
            <a:r>
              <a:rPr lang="zh-CN" altLang="en-US" b="1" dirty="0"/>
              <a:t>十万</a:t>
            </a:r>
            <a:r>
              <a:rPr lang="zh-CN" altLang="en-US" dirty="0"/>
              <a:t>元</a:t>
            </a:r>
            <a:endParaRPr lang="en-US" altLang="zh-CN" dirty="0"/>
          </a:p>
          <a:p>
            <a:pPr lvl="1"/>
            <a:r>
              <a:rPr lang="zh-CN" altLang="en-US" dirty="0"/>
              <a:t> 总共</a:t>
            </a:r>
            <a:r>
              <a:rPr lang="en-US" altLang="zh-CN" b="1" dirty="0"/>
              <a:t>90</a:t>
            </a:r>
            <a:r>
              <a:rPr lang="zh-CN" altLang="en-US" b="1" dirty="0"/>
              <a:t>支</a:t>
            </a:r>
            <a:r>
              <a:rPr lang="zh-CN" altLang="en-US" dirty="0"/>
              <a:t>参赛队伍</a:t>
            </a:r>
            <a:endParaRPr lang="en-US" altLang="zh-CN" dirty="0"/>
          </a:p>
          <a:p>
            <a:pPr lvl="2"/>
            <a:r>
              <a:rPr lang="zh-CN" altLang="en-US" dirty="0"/>
              <a:t> 任务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b="1" dirty="0"/>
              <a:t>64</a:t>
            </a:r>
            <a:r>
              <a:rPr lang="zh-CN" altLang="en-US" b="1" dirty="0"/>
              <a:t>支</a:t>
            </a:r>
            <a:r>
              <a:rPr lang="zh-CN" altLang="en-US" dirty="0"/>
              <a:t>队伍</a:t>
            </a:r>
            <a:endParaRPr lang="en-US" altLang="zh-CN" dirty="0"/>
          </a:p>
          <a:p>
            <a:pPr lvl="2"/>
            <a:r>
              <a:rPr lang="zh-CN" altLang="en-US" dirty="0"/>
              <a:t> 任务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b="1" dirty="0"/>
              <a:t>65</a:t>
            </a:r>
            <a:r>
              <a:rPr lang="zh-CN" altLang="en-US" b="1" dirty="0"/>
              <a:t>支</a:t>
            </a:r>
            <a:r>
              <a:rPr lang="zh-CN" altLang="en-US" dirty="0"/>
              <a:t>队伍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graphicFrame>
        <p:nvGraphicFramePr>
          <p:cNvPr id="7" name="Chart 3">
            <a:extLst>
              <a:ext uri="{FF2B5EF4-FFF2-40B4-BE49-F238E27FC236}">
                <a16:creationId xmlns:a16="http://schemas.microsoft.com/office/drawing/2014/main" id="{18502423-90AA-514C-A4C1-3E34A2FB03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543177"/>
              </p:ext>
            </p:extLst>
          </p:nvPr>
        </p:nvGraphicFramePr>
        <p:xfrm>
          <a:off x="4467449" y="1112644"/>
          <a:ext cx="4267599" cy="23163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553A71C7-65DF-F544-B5D2-529ADD95B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679" y="3866054"/>
            <a:ext cx="4342516" cy="205979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4D3B9A3-6564-5449-B042-EA3CDBF289CA}"/>
              </a:ext>
            </a:extLst>
          </p:cNvPr>
          <p:cNvSpPr txBox="1"/>
          <p:nvPr/>
        </p:nvSpPr>
        <p:spPr>
          <a:xfrm>
            <a:off x="1766277" y="604847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任务</a:t>
            </a:r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EBBB75B-46AD-734E-A195-0FA773CDBFDB}"/>
              </a:ext>
            </a:extLst>
          </p:cNvPr>
          <p:cNvSpPr txBox="1"/>
          <p:nvPr/>
        </p:nvSpPr>
        <p:spPr>
          <a:xfrm>
            <a:off x="6320065" y="604799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任务</a:t>
            </a:r>
            <a:r>
              <a:rPr kumimoji="1" lang="en-US" altLang="zh-CN"/>
              <a:t>2</a:t>
            </a:r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01D55A9-21CB-7840-BBEC-FF74CEE74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03" y="3571375"/>
            <a:ext cx="3584374" cy="237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3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1F6D70-01E1-419E-B3C3-59C5FB1A8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529" y="2771306"/>
            <a:ext cx="5494490" cy="1253940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SMP</a:t>
            </a:r>
            <a:r>
              <a:rPr lang="zh-CN" altLang="en-US" b="1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 机器人群聊比赛</a:t>
            </a:r>
            <a:br>
              <a:rPr lang="en-US" altLang="zh-CN" b="1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</a:br>
            <a:r>
              <a:rPr lang="en-US" altLang="zh-CN" sz="2700" b="1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(SMP-MCC</a:t>
            </a:r>
            <a:r>
              <a:rPr lang="zh-CN" altLang="en-US" sz="2700" b="1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2700" b="1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2019-2020)</a:t>
            </a:r>
            <a:endParaRPr lang="zh-CN" altLang="en-US" sz="2700" b="1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3847FC-A634-4EC0-83FF-799337FF7E63}"/>
              </a:ext>
            </a:extLst>
          </p:cNvPr>
          <p:cNvSpPr txBox="1"/>
          <p:nvPr/>
        </p:nvSpPr>
        <p:spPr>
          <a:xfrm>
            <a:off x="2315016" y="2757132"/>
            <a:ext cx="858760" cy="923701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66AD6C0-1AAA-4AC2-A9C9-977B527D75B5}"/>
              </a:ext>
            </a:extLst>
          </p:cNvPr>
          <p:cNvCxnSpPr>
            <a:cxnSpLocks/>
          </p:cNvCxnSpPr>
          <p:nvPr/>
        </p:nvCxnSpPr>
        <p:spPr>
          <a:xfrm>
            <a:off x="3406852" y="2757132"/>
            <a:ext cx="0" cy="923701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909427A-C27D-4E75-B47A-836174B5A11A}"/>
              </a:ext>
            </a:extLst>
          </p:cNvPr>
          <p:cNvSpPr txBox="1"/>
          <p:nvPr/>
        </p:nvSpPr>
        <p:spPr>
          <a:xfrm>
            <a:off x="0" y="6611779"/>
            <a:ext cx="59783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000" b="1" dirty="0">
                <a:solidFill>
                  <a:schemeClr val="accent1">
                    <a:lumMod val="75000"/>
                    <a:alpha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en-US" altLang="zh-CN" sz="900" b="1" dirty="0">
                <a:solidFill>
                  <a:schemeClr val="accent1">
                    <a:lumMod val="75000"/>
                    <a:alpha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CENTER FOR SOCIAL COMPUTING AND INFORMATION </a:t>
            </a:r>
            <a:r>
              <a:rPr lang="en-US" altLang="zh-CN" sz="1000" b="1" dirty="0">
                <a:solidFill>
                  <a:schemeClr val="accent1">
                    <a:lumMod val="75000"/>
                    <a:alpha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RETRIEVAL</a:t>
            </a:r>
            <a:endParaRPr lang="zh-CN" altLang="en-US" sz="900" b="1" dirty="0">
              <a:solidFill>
                <a:schemeClr val="accent1">
                  <a:lumMod val="75000"/>
                  <a:alpha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789520-180F-4AA0-8210-03AF1971A6E1}"/>
              </a:ext>
            </a:extLst>
          </p:cNvPr>
          <p:cNvSpPr txBox="1"/>
          <p:nvPr/>
        </p:nvSpPr>
        <p:spPr>
          <a:xfrm>
            <a:off x="5791411" y="0"/>
            <a:ext cx="33525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b="1" dirty="0">
                <a:solidFill>
                  <a:srgbClr val="ACBA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哈尔滨工业大学社会计算与信息检索研究中心</a:t>
            </a:r>
            <a:endParaRPr lang="zh-CN" altLang="en-US" sz="900" b="1" dirty="0">
              <a:solidFill>
                <a:srgbClr val="ACBAD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693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B65098-2F13-4791-B9FE-C5E8D769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805D17-D61A-42E0-94DE-31A2EA8B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9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A5A785-4908-42EB-8E11-1A6CED70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SMP</a:t>
            </a:r>
            <a:r>
              <a:rPr lang="zh-CN" altLang="en-US" dirty="0"/>
              <a:t> 机器人群聊评测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562462-DCEA-4167-8ED5-6AD5A570EB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kumimoji="1" lang="en-US" altLang="zh-CN"/>
              <a:t>SMP</a:t>
            </a:r>
            <a:r>
              <a:rPr kumimoji="1" lang="zh-CN" altLang="zh-CN"/>
              <a:t>机器人群聊比赛（</a:t>
            </a:r>
            <a:r>
              <a:rPr kumimoji="1" lang="en-US" altLang="zh-CN"/>
              <a:t>The</a:t>
            </a:r>
            <a:r>
              <a:rPr kumimoji="1" lang="zh-CN" altLang="zh-CN"/>
              <a:t> </a:t>
            </a:r>
            <a:r>
              <a:rPr kumimoji="1" lang="en-US" altLang="zh-CN"/>
              <a:t>Multi-bot</a:t>
            </a:r>
            <a:r>
              <a:rPr kumimoji="1" lang="zh-CN" altLang="zh-CN"/>
              <a:t> </a:t>
            </a:r>
            <a:r>
              <a:rPr kumimoji="1" lang="en-US" altLang="zh-CN"/>
              <a:t>Conversation</a:t>
            </a:r>
            <a:r>
              <a:rPr kumimoji="1" lang="zh-CN" altLang="zh-CN"/>
              <a:t> </a:t>
            </a:r>
            <a:r>
              <a:rPr kumimoji="1" lang="en-US" altLang="zh-CN"/>
              <a:t>Challenge</a:t>
            </a:r>
            <a:r>
              <a:rPr kumimoji="1" lang="zh-CN" altLang="zh-CN"/>
              <a:t>，</a:t>
            </a:r>
            <a:r>
              <a:rPr kumimoji="1" lang="en-US" altLang="zh-CN"/>
              <a:t>SMP-MCC</a:t>
            </a:r>
            <a:r>
              <a:rPr kumimoji="1" lang="zh-CN" altLang="zh-CN"/>
              <a:t>）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 </a:t>
            </a:r>
            <a:r>
              <a:rPr kumimoji="1" lang="en-US" altLang="zh-CN"/>
              <a:t>2019</a:t>
            </a:r>
            <a:r>
              <a:rPr kumimoji="1" lang="zh-CN" altLang="en-US"/>
              <a:t>年</a:t>
            </a:r>
            <a:r>
              <a:rPr kumimoji="1" lang="zh-CN" altLang="en-US" dirty="0"/>
              <a:t>，</a:t>
            </a:r>
            <a:r>
              <a:rPr lang="zh-CN" altLang="en-US" b="1" dirty="0"/>
              <a:t>哈工大刘挺教授</a:t>
            </a:r>
            <a:r>
              <a:rPr lang="zh-CN" altLang="en-US" dirty="0"/>
              <a:t>首次提出机器人群聊评测任务</a:t>
            </a:r>
            <a:endParaRPr lang="en-US" altLang="zh-CN" dirty="0"/>
          </a:p>
          <a:p>
            <a:pPr lvl="1"/>
            <a:r>
              <a:rPr lang="zh-CN" altLang="en-US"/>
              <a:t> 检验多个人机对话系统对</a:t>
            </a:r>
            <a:r>
              <a:rPr lang="zh-CN" altLang="en-US" b="1"/>
              <a:t>对话主题</a:t>
            </a:r>
            <a:r>
              <a:rPr lang="zh-CN" altLang="en-US"/>
              <a:t>的主导、</a:t>
            </a:r>
            <a:r>
              <a:rPr lang="zh-CN" altLang="en-US" b="1"/>
              <a:t>对话上下文建模</a:t>
            </a:r>
            <a:r>
              <a:rPr lang="zh-CN" altLang="en-US"/>
              <a:t>以及对话回复的</a:t>
            </a:r>
            <a:r>
              <a:rPr lang="zh-CN" altLang="en-US" b="1"/>
              <a:t>流畅度</a:t>
            </a:r>
            <a:r>
              <a:rPr lang="zh-CN" altLang="en-US"/>
              <a:t>、</a:t>
            </a:r>
            <a:r>
              <a:rPr lang="zh-CN" altLang="en-US" b="1"/>
              <a:t>多样性</a:t>
            </a:r>
            <a:r>
              <a:rPr lang="zh-CN" altLang="en-US"/>
              <a:t>等关键技术的效果，并以此促进以上对话系统相关技术的进展</a:t>
            </a:r>
            <a:endParaRPr lang="en-US" altLang="zh-CN"/>
          </a:p>
          <a:p>
            <a:pPr lvl="1"/>
            <a:endParaRPr lang="en-US" altLang="zh-CN" dirty="0"/>
          </a:p>
          <a:p>
            <a:pPr lvl="1"/>
            <a:r>
              <a:rPr lang="zh-CN" altLang="en-US"/>
              <a:t> </a:t>
            </a:r>
            <a:r>
              <a:rPr lang="zh-CN" altLang="zh-CN"/>
              <a:t>便于人们在相同的聊天场景下评价不同的</a:t>
            </a:r>
            <a:r>
              <a:rPr lang="zh-CN" altLang="zh-CN" b="1"/>
              <a:t>对话系统的整体性能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23388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B65098-2F13-4791-B9FE-C5E8D769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805D17-D61A-42E0-94DE-31A2EA8B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9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A5A785-4908-42EB-8E11-1A6CED70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SMP</a:t>
            </a:r>
            <a:r>
              <a:rPr lang="zh-CN" altLang="en-US" dirty="0"/>
              <a:t> 机器人群聊评测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562462-DCEA-4167-8ED5-6AD5A570EB0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81649" y="1084638"/>
            <a:ext cx="4866250" cy="4495800"/>
          </a:xfrm>
        </p:spPr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SMP-MCC</a:t>
            </a:r>
            <a:r>
              <a:rPr lang="zh-CN" altLang="en-US" dirty="0"/>
              <a:t> </a:t>
            </a:r>
            <a:r>
              <a:rPr lang="en-US" altLang="zh-CN" dirty="0"/>
              <a:t>2020</a:t>
            </a:r>
          </a:p>
          <a:p>
            <a:pPr lvl="1"/>
            <a:r>
              <a:rPr lang="zh-CN" altLang="en-US" dirty="0"/>
              <a:t> 评测任务描述</a:t>
            </a:r>
            <a:endParaRPr lang="en-US" altLang="zh-CN" dirty="0"/>
          </a:p>
          <a:p>
            <a:pPr lvl="2"/>
            <a:r>
              <a:rPr kumimoji="1" lang="zh-CN" altLang="en-US"/>
              <a:t> 在机器人群聊场景中，已知</a:t>
            </a:r>
            <a:r>
              <a:rPr kumimoji="1" lang="zh-CN" altLang="en-US" b="1"/>
              <a:t>群聊主题</a:t>
            </a:r>
            <a:r>
              <a:rPr kumimoji="1" lang="zh-CN" altLang="en-US"/>
              <a:t>和</a:t>
            </a:r>
            <a:r>
              <a:rPr kumimoji="1" lang="zh-CN" altLang="en-US" b="1"/>
              <a:t>历史消息记录</a:t>
            </a:r>
            <a:endParaRPr kumimoji="1" lang="en-US" altLang="zh-CN" b="1"/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要求给出符合</a:t>
            </a:r>
            <a:r>
              <a:rPr kumimoji="1" lang="zh-CN" altLang="en-US" b="1"/>
              <a:t>群聊主题</a:t>
            </a:r>
            <a:r>
              <a:rPr kumimoji="1" lang="zh-CN" altLang="en-US"/>
              <a:t>和</a:t>
            </a:r>
            <a:r>
              <a:rPr kumimoji="1" lang="zh-CN" altLang="en-US" b="1"/>
              <a:t>上下文逻辑的回复</a:t>
            </a:r>
            <a:endParaRPr kumimoji="1" lang="en-US" altLang="zh-CN" b="1"/>
          </a:p>
          <a:p>
            <a:pPr marL="914400" lvl="2" indent="0">
              <a:buNone/>
            </a:pPr>
            <a:endParaRPr kumimoji="1" lang="en-US" altLang="zh-CN"/>
          </a:p>
          <a:p>
            <a:pPr lvl="2"/>
            <a:r>
              <a:rPr kumimoji="1" lang="zh-CN" altLang="en-US"/>
              <a:t> 所给出的回复需要</a:t>
            </a:r>
            <a:r>
              <a:rPr kumimoji="1" lang="zh-CN" altLang="en-US" b="1"/>
              <a:t>流畅</a:t>
            </a:r>
            <a:r>
              <a:rPr kumimoji="1" lang="zh-CN" altLang="en-US"/>
              <a:t>且与群聊</a:t>
            </a:r>
            <a:r>
              <a:rPr kumimoji="1" lang="zh-CN" altLang="en-US" b="1"/>
              <a:t>对话主题</a:t>
            </a:r>
            <a:r>
              <a:rPr kumimoji="1" lang="zh-CN" altLang="en-US"/>
              <a:t>相关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1CCE450-ED5F-4544-92B4-0D7C05304C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26"/>
          <a:stretch/>
        </p:blipFill>
        <p:spPr>
          <a:xfrm>
            <a:off x="5547409" y="1790300"/>
            <a:ext cx="3367857" cy="309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41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B65098-2F13-4791-B9FE-C5E8D769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805D17-D61A-42E0-94DE-31A2EA8B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9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A5A785-4908-42EB-8E11-1A6CED70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SMP</a:t>
            </a:r>
            <a:r>
              <a:rPr lang="zh-CN" altLang="en-US" dirty="0"/>
              <a:t> 机器人群聊评测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562462-DCEA-4167-8ED5-6AD5A570EB0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81649" y="1084638"/>
            <a:ext cx="4866250" cy="4495800"/>
          </a:xfrm>
        </p:spPr>
        <p:txBody>
          <a:bodyPr>
            <a:normAutofit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SMP-MCC</a:t>
            </a:r>
            <a:r>
              <a:rPr lang="zh-CN" altLang="en-US" dirty="0"/>
              <a:t> </a:t>
            </a:r>
            <a:r>
              <a:rPr lang="en-US" altLang="zh-CN" dirty="0"/>
              <a:t>2020</a:t>
            </a:r>
          </a:p>
          <a:p>
            <a:pPr lvl="1"/>
            <a:r>
              <a:rPr lang="zh-CN" altLang="en-US" dirty="0"/>
              <a:t> 评测任务说明</a:t>
            </a:r>
            <a:endParaRPr lang="en-US" altLang="zh-CN" dirty="0"/>
          </a:p>
          <a:p>
            <a:pPr lvl="2"/>
            <a:r>
              <a:rPr kumimoji="1" lang="zh-CN" altLang="en-US"/>
              <a:t> </a:t>
            </a:r>
            <a:r>
              <a:rPr kumimoji="1" lang="zh-CN" altLang="zh-CN" b="1"/>
              <a:t>群聊主题</a:t>
            </a:r>
            <a:endParaRPr lang="zh-CN" altLang="zh-CN" b="1"/>
          </a:p>
          <a:p>
            <a:pPr lvl="3"/>
            <a:r>
              <a:rPr kumimoji="1" lang="zh-CN" altLang="en-US"/>
              <a:t> </a:t>
            </a:r>
            <a:r>
              <a:rPr kumimoji="1" lang="zh-CN" altLang="zh-CN"/>
              <a:t>电影、数码产品、美食、音乐、体育</a:t>
            </a:r>
            <a:endParaRPr kumimoji="1" lang="en-US" altLang="zh-CN"/>
          </a:p>
          <a:p>
            <a:pPr lvl="3"/>
            <a:endParaRPr lang="zh-CN" altLang="zh-CN">
              <a:effectLst/>
            </a:endParaRPr>
          </a:p>
          <a:p>
            <a:pPr lvl="2"/>
            <a:r>
              <a:rPr kumimoji="1" lang="zh-CN" altLang="en-US"/>
              <a:t> </a:t>
            </a:r>
            <a:r>
              <a:rPr kumimoji="1" lang="zh-CN" altLang="zh-CN" b="1"/>
              <a:t>轮转策略</a:t>
            </a:r>
            <a:endParaRPr lang="zh-CN" altLang="zh-CN" b="1">
              <a:effectLst/>
            </a:endParaRPr>
          </a:p>
          <a:p>
            <a:pPr lvl="3"/>
            <a:r>
              <a:rPr kumimoji="1" lang="zh-CN" altLang="en-US"/>
              <a:t> </a:t>
            </a:r>
            <a:r>
              <a:rPr kumimoji="1" lang="zh-CN" altLang="zh-CN"/>
              <a:t>按一定策略初始化机器人回复顺序</a:t>
            </a:r>
            <a:endParaRPr kumimoji="1" lang="en-US" altLang="zh-CN"/>
          </a:p>
          <a:p>
            <a:pPr lvl="3"/>
            <a:endParaRPr lang="zh-CN" altLang="zh-CN">
              <a:effectLst/>
            </a:endParaRPr>
          </a:p>
          <a:p>
            <a:pPr lvl="2"/>
            <a:r>
              <a:rPr kumimoji="1" lang="zh-CN" altLang="en-US"/>
              <a:t> </a:t>
            </a:r>
            <a:r>
              <a:rPr kumimoji="1" lang="zh-CN" altLang="zh-CN" b="1"/>
              <a:t>消息决策</a:t>
            </a:r>
            <a:endParaRPr lang="zh-CN" altLang="zh-CN" b="1">
              <a:effectLst/>
            </a:endParaRPr>
          </a:p>
          <a:p>
            <a:pPr lvl="3"/>
            <a:r>
              <a:rPr kumimoji="1" lang="zh-CN" altLang="en-US"/>
              <a:t> </a:t>
            </a:r>
            <a:r>
              <a:rPr kumimoji="1" lang="zh-CN" altLang="zh-CN"/>
              <a:t>根据群聊主题和历史消息记录进行相关决策</a:t>
            </a:r>
            <a:endParaRPr lang="zh-CN" altLang="zh-CN">
              <a:effectLst/>
            </a:endParaRPr>
          </a:p>
          <a:p>
            <a:pPr lvl="2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4F07F8-83E2-A34A-9384-D18AF9E25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724" y="1578367"/>
            <a:ext cx="3238571" cy="28860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D68751B-E1DB-E340-BA91-D4759BCA5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724" y="4622041"/>
            <a:ext cx="3238571" cy="137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16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B65098-2F13-4791-B9FE-C5E8D769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805D17-D61A-42E0-94DE-31A2EA8B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9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A5A785-4908-42EB-8E11-1A6CED70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SMP</a:t>
            </a:r>
            <a:r>
              <a:rPr lang="zh-CN" altLang="en-US" dirty="0"/>
              <a:t> 机器人群聊评测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562462-DCEA-4167-8ED5-6AD5A570EB0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81648" y="1084637"/>
            <a:ext cx="8430149" cy="5454831"/>
          </a:xfrm>
        </p:spPr>
        <p:txBody>
          <a:bodyPr>
            <a:normAutofit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SMP-MCC</a:t>
            </a:r>
            <a:r>
              <a:rPr lang="zh-CN" altLang="en-US" dirty="0"/>
              <a:t> </a:t>
            </a:r>
            <a:r>
              <a:rPr lang="en-US" altLang="zh-CN" dirty="0"/>
              <a:t>2020</a:t>
            </a:r>
          </a:p>
          <a:p>
            <a:pPr lvl="1"/>
            <a:r>
              <a:rPr lang="zh-CN" altLang="en-US" dirty="0"/>
              <a:t> 评价指标</a:t>
            </a:r>
            <a:endParaRPr lang="en-US" altLang="zh-CN" dirty="0"/>
          </a:p>
          <a:p>
            <a:pPr lvl="2"/>
            <a:r>
              <a:rPr kumimoji="1" lang="zh-CN" altLang="en-US" b="1" dirty="0"/>
              <a:t> </a:t>
            </a:r>
            <a:r>
              <a:rPr kumimoji="1" lang="zh-CN" altLang="en-US" b="1"/>
              <a:t>自动评价</a:t>
            </a:r>
            <a:endParaRPr kumimoji="1" lang="en-US" altLang="zh-CN" b="1"/>
          </a:p>
          <a:p>
            <a:pPr lvl="3"/>
            <a:r>
              <a:rPr kumimoji="1" lang="zh-CN" altLang="en-US"/>
              <a:t> </a:t>
            </a:r>
            <a:r>
              <a:rPr kumimoji="1" lang="en-US" altLang="zh-CN" b="1"/>
              <a:t>Topic</a:t>
            </a:r>
            <a:r>
              <a:rPr kumimoji="1" lang="zh-CN" altLang="en-US"/>
              <a:t>：评估输出回复和</a:t>
            </a:r>
            <a:r>
              <a:rPr kumimoji="1" lang="zh-CN" altLang="en-US" b="1"/>
              <a:t>群聊主题</a:t>
            </a:r>
            <a:r>
              <a:rPr kumimoji="1" lang="zh-CN" altLang="en-US"/>
              <a:t>的相关程度</a:t>
            </a:r>
            <a:endParaRPr kumimoji="1" lang="en-US" altLang="zh-CN"/>
          </a:p>
          <a:p>
            <a:pPr lvl="3"/>
            <a:r>
              <a:rPr kumimoji="1" lang="zh-CN" altLang="en-US"/>
              <a:t> </a:t>
            </a:r>
            <a:r>
              <a:rPr kumimoji="1" lang="en-US" altLang="zh-CN" b="1"/>
              <a:t>Perplexity</a:t>
            </a:r>
            <a:r>
              <a:rPr kumimoji="1" lang="zh-CN" altLang="en-US"/>
              <a:t>：评估输出回复的</a:t>
            </a:r>
            <a:r>
              <a:rPr kumimoji="1" lang="zh-CN" altLang="en-US" b="1"/>
              <a:t>流畅性</a:t>
            </a:r>
            <a:endParaRPr kumimoji="1" lang="en-US" altLang="zh-CN" b="1"/>
          </a:p>
          <a:p>
            <a:pPr lvl="3"/>
            <a:r>
              <a:rPr kumimoji="1" lang="zh-CN" altLang="en-US"/>
              <a:t> </a:t>
            </a:r>
            <a:r>
              <a:rPr kumimoji="1" lang="en-US" altLang="zh-CN" b="1"/>
              <a:t>Distinct</a:t>
            </a:r>
            <a:r>
              <a:rPr kumimoji="1" lang="zh-CN" altLang="en-US"/>
              <a:t>：评估输出回复的</a:t>
            </a:r>
            <a:r>
              <a:rPr kumimoji="1" lang="zh-CN" altLang="en-US" b="1"/>
              <a:t>多样性</a:t>
            </a:r>
            <a:endParaRPr kumimoji="1" lang="en-US" altLang="zh-CN" b="1"/>
          </a:p>
          <a:p>
            <a:pPr lvl="2"/>
            <a:r>
              <a:rPr kumimoji="1" lang="zh-CN" altLang="en-US" b="1"/>
              <a:t> 人工评价</a:t>
            </a:r>
            <a:endParaRPr kumimoji="1" lang="en-US" altLang="zh-CN" b="1"/>
          </a:p>
          <a:p>
            <a:pPr lvl="3"/>
            <a:r>
              <a:rPr kumimoji="1" lang="zh-CN" altLang="en-US"/>
              <a:t> </a:t>
            </a:r>
            <a:r>
              <a:rPr kumimoji="1" lang="en-US" altLang="zh-CN" b="1"/>
              <a:t>Topic</a:t>
            </a:r>
            <a:r>
              <a:rPr kumimoji="1" lang="zh-CN" altLang="en-US"/>
              <a:t>：生成的回复是否符合当前群聊主题</a:t>
            </a:r>
            <a:r>
              <a:rPr kumimoji="1" lang="zh-CN" altLang="en-US" b="1"/>
              <a:t>（考虑主题）</a:t>
            </a:r>
            <a:endParaRPr kumimoji="1" lang="en-US" altLang="zh-CN" b="1"/>
          </a:p>
          <a:p>
            <a:pPr lvl="3"/>
            <a:r>
              <a:rPr kumimoji="1" lang="zh-CN" altLang="en-US"/>
              <a:t> </a:t>
            </a:r>
            <a:r>
              <a:rPr kumimoji="1" lang="en-US" altLang="zh-CN" b="1"/>
              <a:t>Fluency</a:t>
            </a:r>
            <a:r>
              <a:rPr kumimoji="1" lang="zh-CN" altLang="en-US"/>
              <a:t>：生成回复的表达是否流畅，无语法错误</a:t>
            </a:r>
            <a:r>
              <a:rPr kumimoji="1" lang="zh-CN" altLang="en-US" b="1"/>
              <a:t>（考虑句子）</a:t>
            </a:r>
            <a:endParaRPr kumimoji="1" lang="en-US" altLang="zh-CN" b="1"/>
          </a:p>
          <a:p>
            <a:pPr lvl="3"/>
            <a:r>
              <a:rPr kumimoji="1" lang="zh-CN" altLang="en-US"/>
              <a:t> </a:t>
            </a:r>
            <a:r>
              <a:rPr kumimoji="1" lang="en-US" altLang="zh-CN" b="1"/>
              <a:t>Appropriateness</a:t>
            </a:r>
            <a:r>
              <a:rPr kumimoji="1" lang="zh-CN" altLang="en-US"/>
              <a:t>：生成的回复是否符合人们的日常交流习惯</a:t>
            </a:r>
            <a:r>
              <a:rPr kumimoji="1" lang="zh-CN" altLang="en-US" b="1"/>
              <a:t>（考虑上下文语境）</a:t>
            </a:r>
            <a:endParaRPr kumimoji="1" lang="en-US" altLang="zh-CN" b="1"/>
          </a:p>
          <a:p>
            <a:pPr lvl="3"/>
            <a:r>
              <a:rPr kumimoji="1" lang="zh-CN" altLang="en-US" u="sng"/>
              <a:t> 注：每个指标上至少</a:t>
            </a:r>
            <a:r>
              <a:rPr kumimoji="1" lang="en-US" altLang="zh-CN" u="sng"/>
              <a:t>3</a:t>
            </a:r>
            <a:r>
              <a:rPr kumimoji="1" lang="zh-CN" altLang="en-US" u="sng"/>
              <a:t>个人评价，每个指标评分取值集合为</a:t>
            </a:r>
            <a:r>
              <a:rPr kumimoji="1" lang="en-US" altLang="zh-CN" u="sng"/>
              <a:t>{0, 1, 2}</a:t>
            </a:r>
            <a:r>
              <a:rPr kumimoji="1" lang="zh-CN" altLang="en-US" u="sng"/>
              <a:t>，分别表示差、一般、好</a:t>
            </a:r>
            <a:endParaRPr kumimoji="1" lang="en-US" altLang="zh-CN" u="sng"/>
          </a:p>
          <a:p>
            <a:pPr lvl="2"/>
            <a:r>
              <a:rPr kumimoji="1" lang="zh-CN" altLang="en-US"/>
              <a:t> </a:t>
            </a:r>
            <a:r>
              <a:rPr kumimoji="1" lang="zh-CN" altLang="en-US" b="1"/>
              <a:t>最终排名依据</a:t>
            </a:r>
            <a:endParaRPr kumimoji="1" lang="en-US" altLang="zh-CN" b="1"/>
          </a:p>
          <a:p>
            <a:pPr lvl="2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F3AB007-89AE-1146-85D3-D228FCA32653}"/>
                  </a:ext>
                </a:extLst>
              </p:cNvPr>
              <p:cNvSpPr txBox="1"/>
              <p:nvPr/>
            </p:nvSpPr>
            <p:spPr>
              <a:xfrm>
                <a:off x="905756" y="5747040"/>
                <a:ext cx="7781931" cy="5282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Score</m:t>
                      </m:r>
                      <m:r>
                        <a:rPr kumimoji="1" lang="en-US" altLang="zh-CN" b="0" i="1">
                          <a:latin typeface="Cambria Math" panose="02040503050406030204" pitchFamily="18" charset="0"/>
                        </a:rPr>
                        <m:t>=0.9×</m:t>
                      </m:r>
                      <m:f>
                        <m:fPr>
                          <m:ctrlP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  <m:t>𝑆𝑐𝑜𝑟</m:t>
                          </m:r>
                          <m:sSub>
                            <m:sSubPr>
                              <m:ctrlP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𝑇𝑜𝑝𝑖𝑐</m:t>
                              </m:r>
                            </m:sub>
                          </m:sSub>
                          <m: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  <m:t>𝑆𝑐𝑜𝑟</m:t>
                          </m:r>
                          <m:sSub>
                            <m:sSubPr>
                              <m:ctrlP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𝑓𝑙𝑢𝑒𝑛𝑐𝑦</m:t>
                              </m:r>
                            </m:sub>
                          </m:sSub>
                          <m: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  <m:t>𝑆𝑐𝑜𝑟</m:t>
                          </m:r>
                          <m:sSub>
                            <m:sSubPr>
                              <m:ctrlP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zh-CN" b="0" i="1">
                                  <a:latin typeface="Cambria Math" panose="02040503050406030204" pitchFamily="18" charset="0"/>
                                </a:rPr>
                                <m:t>𝐴𝑝𝑝𝑟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kumimoji="1" lang="en-US" altLang="zh-CN" b="0" i="1">
                          <a:latin typeface="Cambria Math" panose="02040503050406030204" pitchFamily="18" charset="0"/>
                        </a:rPr>
                        <m:t>+0.1×</m:t>
                      </m:r>
                      <m:r>
                        <a:rPr kumimoji="1" lang="en-US" altLang="zh-CN" b="0" i="1">
                          <a:latin typeface="Cambria Math" panose="02040503050406030204" pitchFamily="18" charset="0"/>
                        </a:rPr>
                        <m:t>𝑆𝑐𝑜𝑟</m:t>
                      </m:r>
                      <m:sSub>
                        <m:sSubPr>
                          <m:ctrlP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  <m:t>𝑑𝑖𝑠𝑡𝑖𝑛𝑐𝑡</m:t>
                          </m:r>
                        </m:sub>
                      </m:sSub>
                      <m:r>
                        <a:rPr kumimoji="1" lang="en-US" altLang="zh-CN" b="0" i="1">
                          <a:latin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kumimoji="1" lang="zh-CN" altLang="en-US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F3AB007-89AE-1146-85D3-D228FCA32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56" y="5747040"/>
                <a:ext cx="7781931" cy="528286"/>
              </a:xfrm>
              <a:prstGeom prst="rect">
                <a:avLst/>
              </a:prstGeom>
              <a:blipFill>
                <a:blip r:embed="rId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598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AAF5A9D-0127-46CC-A023-FD512BEB4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2594" y="1851358"/>
            <a:ext cx="3875474" cy="453113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人机对话技术评测概况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F0FBB0-247E-439F-A902-253250F5455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888342" y="1530554"/>
            <a:ext cx="584064" cy="1035222"/>
          </a:xfrm>
        </p:spPr>
        <p:txBody>
          <a:bodyPr/>
          <a:lstStyle/>
          <a:p>
            <a:r>
              <a:rPr lang="en-US" altLang="zh-CN" dirty="0">
                <a:cs typeface="+mn-ea"/>
                <a:sym typeface="Arial" panose="020B0604020202020204" pitchFamily="34" charset="0"/>
              </a:rPr>
              <a:t>1</a:t>
            </a:r>
            <a:endParaRPr lang="zh-CN" altLang="en-US" dirty="0"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CBDB0F-A75E-47EF-BC3F-8714B6A0722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3602594" y="2974979"/>
            <a:ext cx="3985956" cy="918291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SMP</a:t>
            </a:r>
            <a:r>
              <a:rPr lang="zh-CN" altLang="en-US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 中文人机对话评测</a:t>
            </a:r>
            <a:endParaRPr lang="en-US" altLang="zh-CN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  <a:p>
            <a:r>
              <a:rPr lang="en-US" altLang="zh-CN" sz="1800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(SMP-ECDT</a:t>
            </a:r>
            <a:r>
              <a:rPr lang="zh-CN" altLang="en-US" sz="1800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2017-2020)</a:t>
            </a:r>
            <a:endParaRPr lang="zh-CN" altLang="en-US" sz="1800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B205B10-A050-4E67-A1AE-B1FBD4E2C27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888342" y="2654173"/>
            <a:ext cx="584064" cy="1035222"/>
          </a:xfrm>
        </p:spPr>
        <p:txBody>
          <a:bodyPr/>
          <a:lstStyle/>
          <a:p>
            <a:r>
              <a:rPr lang="en-US" altLang="zh-CN" dirty="0">
                <a:cs typeface="+mn-ea"/>
                <a:sym typeface="Arial" panose="020B0604020202020204" pitchFamily="34" charset="0"/>
              </a:rPr>
              <a:t>2</a:t>
            </a:r>
            <a:endParaRPr lang="zh-CN" altLang="en-US" dirty="0"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F581260-CC6F-4F87-B814-7E8931400B1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602593" y="4098596"/>
            <a:ext cx="3985957" cy="81589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SMP</a:t>
            </a:r>
            <a:r>
              <a:rPr lang="zh-CN" altLang="en-US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 机器人群聊比赛</a:t>
            </a:r>
            <a:endParaRPr lang="en-US" altLang="zh-CN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  <a:p>
            <a:r>
              <a:rPr lang="en-US" altLang="zh-CN" sz="1800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(SMP-MCC</a:t>
            </a:r>
            <a:r>
              <a:rPr lang="zh-CN" altLang="en-US" sz="1800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2019-2020)</a:t>
            </a:r>
            <a:endParaRPr lang="zh-CN" altLang="en-US" sz="1800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D1DE10A-5A1B-44BB-A1DB-9F3D987E1ED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888342" y="3777792"/>
            <a:ext cx="584064" cy="1035222"/>
          </a:xfrm>
        </p:spPr>
        <p:txBody>
          <a:bodyPr/>
          <a:lstStyle/>
          <a:p>
            <a:r>
              <a:rPr lang="en-US" altLang="zh-CN" dirty="0">
                <a:cs typeface="+mn-ea"/>
                <a:sym typeface="Arial" panose="020B0604020202020204" pitchFamily="34" charset="0"/>
              </a:rPr>
              <a:t>3</a:t>
            </a:r>
            <a:endParaRPr lang="zh-CN" altLang="en-US" dirty="0"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E6CA4B7-1CD9-46A7-B9EA-F17C297E6C66}"/>
              </a:ext>
            </a:extLst>
          </p:cNvPr>
          <p:cNvCxnSpPr>
            <a:cxnSpLocks/>
          </p:cNvCxnSpPr>
          <p:nvPr/>
        </p:nvCxnSpPr>
        <p:spPr>
          <a:xfrm>
            <a:off x="2747156" y="1208285"/>
            <a:ext cx="0" cy="411825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oetry_91022">
            <a:extLst>
              <a:ext uri="{FF2B5EF4-FFF2-40B4-BE49-F238E27FC236}">
                <a16:creationId xmlns:a16="http://schemas.microsoft.com/office/drawing/2014/main" id="{A8EB8FCA-4D56-4201-AD0D-B815A064C518}"/>
              </a:ext>
            </a:extLst>
          </p:cNvPr>
          <p:cNvSpPr>
            <a:spLocks noChangeAspect="1"/>
          </p:cNvSpPr>
          <p:nvPr/>
        </p:nvSpPr>
        <p:spPr bwMode="auto">
          <a:xfrm>
            <a:off x="1658798" y="4452132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F9AA28-A498-423A-A4C8-508B1F3C07EF}"/>
              </a:ext>
            </a:extLst>
          </p:cNvPr>
          <p:cNvSpPr txBox="1"/>
          <p:nvPr/>
        </p:nvSpPr>
        <p:spPr>
          <a:xfrm>
            <a:off x="0" y="6504502"/>
            <a:ext cx="59783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000" b="1" dirty="0">
                <a:solidFill>
                  <a:schemeClr val="accent1">
                    <a:lumMod val="75000"/>
                    <a:alpha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en-US" altLang="zh-CN" sz="900" b="1" dirty="0">
                <a:solidFill>
                  <a:schemeClr val="accent1">
                    <a:lumMod val="75000"/>
                    <a:alpha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CENTER FOR SOCIAL COMPUTING AND INFORMATION </a:t>
            </a:r>
            <a:r>
              <a:rPr lang="en-US" altLang="zh-CN" sz="1000" b="1" dirty="0">
                <a:solidFill>
                  <a:schemeClr val="accent1">
                    <a:lumMod val="75000"/>
                    <a:alpha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RETRIEVAL</a:t>
            </a:r>
            <a:endParaRPr lang="zh-CN" altLang="en-US" sz="900" b="1" dirty="0">
              <a:solidFill>
                <a:schemeClr val="accent1">
                  <a:lumMod val="75000"/>
                  <a:alpha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26A386-C49B-4476-8661-30885F17FBFF}"/>
              </a:ext>
            </a:extLst>
          </p:cNvPr>
          <p:cNvSpPr txBox="1"/>
          <p:nvPr/>
        </p:nvSpPr>
        <p:spPr>
          <a:xfrm>
            <a:off x="5791411" y="0"/>
            <a:ext cx="33525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b="1" dirty="0">
                <a:solidFill>
                  <a:srgbClr val="ACBA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哈尔滨工业大学社会计算与信息检索研究中心</a:t>
            </a:r>
            <a:endParaRPr lang="zh-CN" altLang="en-US" sz="900" b="1" dirty="0">
              <a:solidFill>
                <a:srgbClr val="ACBAD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597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B65098-2F13-4791-B9FE-C5E8D769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805D17-D61A-42E0-94DE-31A2EA8B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9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A5A785-4908-42EB-8E11-1A6CED70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SMP</a:t>
            </a:r>
            <a:r>
              <a:rPr lang="zh-CN" altLang="en-US" dirty="0"/>
              <a:t> 机器人群聊评测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562462-DCEA-4167-8ED5-6AD5A570EB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SMP-MCC</a:t>
            </a:r>
            <a:r>
              <a:rPr lang="zh-CN" altLang="en-US" dirty="0"/>
              <a:t> </a:t>
            </a:r>
            <a:r>
              <a:rPr lang="en-US" altLang="zh-CN" dirty="0"/>
              <a:t>2020</a:t>
            </a:r>
          </a:p>
          <a:p>
            <a:pPr lvl="1"/>
            <a:r>
              <a:rPr kumimoji="1" lang="zh-CN" altLang="en-US"/>
              <a:t> </a:t>
            </a:r>
            <a:r>
              <a:rPr kumimoji="1" lang="zh-CN" altLang="zh-CN"/>
              <a:t>提供</a:t>
            </a:r>
            <a:r>
              <a:rPr kumimoji="1" lang="zh-CN" altLang="en-US"/>
              <a:t>基础</a:t>
            </a:r>
            <a:r>
              <a:rPr kumimoji="1" lang="zh-CN" altLang="zh-CN"/>
              <a:t>群聊</a:t>
            </a:r>
            <a:r>
              <a:rPr kumimoji="1" lang="zh-CN" altLang="zh-CN" b="1"/>
              <a:t>数据集及工具包</a:t>
            </a:r>
            <a:endParaRPr lang="zh-CN" altLang="zh-CN">
              <a:effectLst/>
            </a:endParaRPr>
          </a:p>
          <a:p>
            <a:pPr lvl="1"/>
            <a:r>
              <a:rPr kumimoji="1" lang="zh-CN" altLang="en-US"/>
              <a:t> </a:t>
            </a:r>
            <a:r>
              <a:rPr kumimoji="1" lang="zh-CN" altLang="zh-CN"/>
              <a:t>提供</a:t>
            </a:r>
            <a:r>
              <a:rPr kumimoji="1" lang="zh-CN" altLang="zh-CN" b="1"/>
              <a:t>在线群聊自动评测平台</a:t>
            </a:r>
            <a:endParaRPr lang="zh-CN" altLang="zh-CN">
              <a:effectLst/>
            </a:endParaRPr>
          </a:p>
          <a:p>
            <a:pPr lvl="2"/>
            <a:r>
              <a:rPr kumimoji="1" lang="zh-CN" altLang="zh-CN"/>
              <a:t>主页访问</a:t>
            </a:r>
            <a:r>
              <a:rPr kumimoji="1" lang="en-US" altLang="zh-CN" b="1"/>
              <a:t>3000</a:t>
            </a:r>
            <a:r>
              <a:rPr kumimoji="1" lang="zh-CN" altLang="zh-CN" b="1"/>
              <a:t>余次</a:t>
            </a:r>
            <a:r>
              <a:rPr kumimoji="1" lang="zh-CN" altLang="zh-CN"/>
              <a:t>、累计调用</a:t>
            </a:r>
            <a:r>
              <a:rPr kumimoji="1" lang="en-US" altLang="zh-CN" b="1"/>
              <a:t>270</a:t>
            </a:r>
            <a:r>
              <a:rPr kumimoji="1" lang="zh-CN" altLang="zh-CN" b="1"/>
              <a:t>余次</a:t>
            </a:r>
            <a:endParaRPr lang="zh-CN" altLang="zh-CN">
              <a:effectLst/>
            </a:endParaRPr>
          </a:p>
          <a:p>
            <a:pPr lvl="1"/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75E4F4-C3D9-F54C-A5FC-DB0C12449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625" y="2731625"/>
            <a:ext cx="4174424" cy="38078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C4A95F-A716-DB49-BD23-7C09ED88F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49" y="3262138"/>
            <a:ext cx="3764157" cy="274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20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B65098-2F13-4791-B9FE-C5E8D769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805D17-D61A-42E0-94DE-31A2EA8B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9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A5A785-4908-42EB-8E11-1A6CED70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SMP</a:t>
            </a:r>
            <a:r>
              <a:rPr lang="zh-CN" altLang="en-US" dirty="0"/>
              <a:t> 机器人群聊评测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562462-DCEA-4167-8ED5-6AD5A570EB0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81649" y="1084638"/>
            <a:ext cx="5472642" cy="5364288"/>
          </a:xfrm>
        </p:spPr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SMP-MCC</a:t>
            </a:r>
            <a:r>
              <a:rPr lang="zh-CN" altLang="en-US" dirty="0"/>
              <a:t> </a:t>
            </a:r>
            <a:r>
              <a:rPr lang="en-US" altLang="zh-CN" dirty="0"/>
              <a:t>2020</a:t>
            </a:r>
            <a:r>
              <a:rPr lang="zh-CN" altLang="en-US" dirty="0"/>
              <a:t> 赛事数据</a:t>
            </a:r>
            <a:endParaRPr lang="en-US" altLang="zh-CN" dirty="0"/>
          </a:p>
          <a:p>
            <a:pPr lvl="1"/>
            <a:r>
              <a:rPr lang="zh-CN" altLang="en-US"/>
              <a:t> 由哈工大</a:t>
            </a:r>
            <a:r>
              <a:rPr lang="en-US" altLang="zh-CN"/>
              <a:t>SCIR</a:t>
            </a:r>
            <a:r>
              <a:rPr lang="zh-CN" altLang="en-US"/>
              <a:t>承办，比赛周期持续</a:t>
            </a:r>
            <a:r>
              <a:rPr lang="en-US" altLang="zh-CN" b="1"/>
              <a:t>6</a:t>
            </a:r>
            <a:r>
              <a:rPr lang="zh-CN" altLang="en-US" b="1"/>
              <a:t>个月</a:t>
            </a:r>
            <a:r>
              <a:rPr lang="zh-CN" altLang="en-US"/>
              <a:t>，总奖金</a:t>
            </a:r>
            <a:r>
              <a:rPr lang="zh-CN" altLang="en-US" b="1"/>
              <a:t>十万元</a:t>
            </a:r>
            <a:endParaRPr lang="en-US" altLang="zh-CN" b="1"/>
          </a:p>
          <a:p>
            <a:pPr lvl="1"/>
            <a:endParaRPr lang="en-US" altLang="zh-CN" b="1"/>
          </a:p>
          <a:p>
            <a:pPr lvl="1"/>
            <a:r>
              <a:rPr lang="zh-CN" altLang="en-US"/>
              <a:t> </a:t>
            </a:r>
            <a:r>
              <a:rPr lang="zh-CN" altLang="zh-CN"/>
              <a:t>来自企业和高校</a:t>
            </a:r>
            <a:r>
              <a:rPr lang="zh-CN" altLang="en-US"/>
              <a:t>共</a:t>
            </a:r>
            <a:r>
              <a:rPr lang="en-US" altLang="zh-CN" b="1"/>
              <a:t>70</a:t>
            </a:r>
            <a:r>
              <a:rPr lang="zh-CN" altLang="en-US" b="1"/>
              <a:t>余</a:t>
            </a:r>
            <a:r>
              <a:rPr lang="zh-CN" altLang="zh-CN" b="1"/>
              <a:t>支队伍</a:t>
            </a:r>
            <a:r>
              <a:rPr lang="zh-CN" altLang="zh-CN"/>
              <a:t>报名参赛，</a:t>
            </a:r>
            <a:r>
              <a:rPr lang="zh-CN" altLang="en-US"/>
              <a:t>累计提交</a:t>
            </a:r>
            <a:r>
              <a:rPr lang="en-US" altLang="zh-CN" b="1"/>
              <a:t>400</a:t>
            </a:r>
            <a:r>
              <a:rPr lang="zh-CN" altLang="en-US" b="1"/>
              <a:t>余次</a:t>
            </a:r>
            <a:r>
              <a:rPr lang="zh-CN" altLang="en-US"/>
              <a:t>自动评测，</a:t>
            </a:r>
            <a:r>
              <a:rPr lang="zh-CN" altLang="zh-CN"/>
              <a:t>其中</a:t>
            </a:r>
            <a:r>
              <a:rPr lang="en-US" altLang="zh-CN" b="1"/>
              <a:t>12</a:t>
            </a:r>
            <a:r>
              <a:rPr lang="zh-CN" altLang="zh-CN" b="1"/>
              <a:t>支队伍</a:t>
            </a:r>
            <a:r>
              <a:rPr lang="zh-CN" altLang="zh-CN"/>
              <a:t>成功提交</a:t>
            </a:r>
            <a:r>
              <a:rPr lang="en-US" altLang="zh-CN"/>
              <a:t>API</a:t>
            </a:r>
            <a:r>
              <a:rPr lang="zh-CN" altLang="zh-CN"/>
              <a:t>参与初赛，</a:t>
            </a:r>
            <a:r>
              <a:rPr lang="en-US" altLang="zh-CN" b="1"/>
              <a:t>6</a:t>
            </a:r>
            <a:r>
              <a:rPr lang="zh-CN" altLang="zh-CN" b="1"/>
              <a:t>支队伍</a:t>
            </a:r>
            <a:r>
              <a:rPr lang="zh-CN" altLang="zh-CN"/>
              <a:t>晋级决赛</a:t>
            </a:r>
          </a:p>
          <a:p>
            <a:pPr lvl="1"/>
            <a:endParaRPr lang="en-US" altLang="zh-CN" b="1"/>
          </a:p>
          <a:p>
            <a:pPr lvl="1"/>
            <a:r>
              <a:rPr lang="zh-CN" altLang="en-US"/>
              <a:t> </a:t>
            </a:r>
            <a:r>
              <a:rPr lang="zh-CN" altLang="zh-CN" b="1"/>
              <a:t>决赛</a:t>
            </a:r>
            <a:r>
              <a:rPr lang="zh-CN" altLang="zh-CN"/>
              <a:t>于</a:t>
            </a:r>
            <a:r>
              <a:rPr lang="en-US" altLang="zh-CN"/>
              <a:t>2020</a:t>
            </a:r>
            <a:r>
              <a:rPr lang="zh-CN" altLang="zh-CN"/>
              <a:t>年</a:t>
            </a:r>
            <a:r>
              <a:rPr lang="en-US" altLang="zh-CN"/>
              <a:t>8</a:t>
            </a:r>
            <a:r>
              <a:rPr lang="zh-CN" altLang="zh-CN"/>
              <a:t>月</a:t>
            </a:r>
            <a:r>
              <a:rPr lang="en-US" altLang="zh-CN"/>
              <a:t>5</a:t>
            </a:r>
            <a:r>
              <a:rPr lang="zh-CN" altLang="zh-CN"/>
              <a:t>日在</a:t>
            </a:r>
            <a:r>
              <a:rPr lang="en-US" altLang="zh-CN"/>
              <a:t>B</a:t>
            </a:r>
            <a:r>
              <a:rPr lang="zh-CN" altLang="zh-CN"/>
              <a:t>站</a:t>
            </a:r>
            <a:r>
              <a:rPr lang="zh-CN" altLang="en-US"/>
              <a:t>和封面新闻</a:t>
            </a:r>
            <a:r>
              <a:rPr lang="zh-CN" altLang="zh-CN"/>
              <a:t>同步</a:t>
            </a:r>
            <a:r>
              <a:rPr lang="zh-CN" altLang="zh-CN" b="1"/>
              <a:t>直播</a:t>
            </a:r>
            <a:r>
              <a:rPr lang="zh-CN" altLang="zh-CN"/>
              <a:t>，引发网友热烈讨论，共有</a:t>
            </a:r>
            <a:r>
              <a:rPr lang="zh-CN" altLang="en-US" b="1"/>
              <a:t>百</a:t>
            </a:r>
            <a:r>
              <a:rPr lang="zh-CN" altLang="zh-CN" b="1"/>
              <a:t>余人次</a:t>
            </a:r>
            <a:r>
              <a:rPr lang="zh-CN" altLang="zh-CN"/>
              <a:t>参与投票</a:t>
            </a:r>
            <a:endParaRPr lang="en-US" altLang="zh-CN"/>
          </a:p>
          <a:p>
            <a:pPr lvl="1"/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6AA024D-0D94-0247-9477-2ED38723390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854" y="3690065"/>
            <a:ext cx="2605779" cy="2758861"/>
          </a:xfrm>
          <a:prstGeom prst="rect">
            <a:avLst/>
          </a:prstGeom>
        </p:spPr>
      </p:pic>
      <p:graphicFrame>
        <p:nvGraphicFramePr>
          <p:cNvPr id="8" name="内容占位符 6">
            <a:extLst>
              <a:ext uri="{FF2B5EF4-FFF2-40B4-BE49-F238E27FC236}">
                <a16:creationId xmlns:a16="http://schemas.microsoft.com/office/drawing/2014/main" id="{ECD4F52F-91D6-4940-B22E-98FC60E47C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8485351"/>
              </p:ext>
            </p:extLst>
          </p:nvPr>
        </p:nvGraphicFramePr>
        <p:xfrm>
          <a:off x="6054291" y="1180618"/>
          <a:ext cx="3089709" cy="2413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32360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B65098-2F13-4791-B9FE-C5E8D769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805D17-D61A-42E0-94DE-31A2EA8B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9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A5A785-4908-42EB-8E11-1A6CED70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SMP</a:t>
            </a:r>
            <a:r>
              <a:rPr lang="zh-CN" altLang="en-US" dirty="0"/>
              <a:t> 机器人群聊评测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562462-DCEA-4167-8ED5-6AD5A570EB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 机器人群聊在线自动评测平台</a:t>
            </a:r>
            <a:endParaRPr lang="en-US" altLang="zh-CN" dirty="0"/>
          </a:p>
          <a:p>
            <a:pPr lvl="1"/>
            <a:r>
              <a:rPr lang="zh-CN" altLang="en-US" dirty="0"/>
              <a:t> 实时聊天测试</a:t>
            </a:r>
            <a:endParaRPr lang="en-US" altLang="zh-CN" dirty="0"/>
          </a:p>
          <a:p>
            <a:pPr lvl="2"/>
            <a:r>
              <a:rPr lang="zh-CN" altLang="en-US" dirty="0"/>
              <a:t>人机交互 </a:t>
            </a:r>
            <a:r>
              <a:rPr lang="en-US" altLang="zh-CN" dirty="0"/>
              <a:t>&amp;</a:t>
            </a:r>
            <a:r>
              <a:rPr lang="zh-CN" altLang="en-US" dirty="0"/>
              <a:t> 在线群聊</a:t>
            </a:r>
            <a:endParaRPr lang="en-US" altLang="zh-CN" dirty="0"/>
          </a:p>
          <a:p>
            <a:pPr lvl="1"/>
            <a:r>
              <a:rPr lang="zh-CN" altLang="en-US" dirty="0"/>
              <a:t> 在线自动评测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2ECDFE-04E0-B14A-8C20-868093C4D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554" y="2655978"/>
            <a:ext cx="5253589" cy="370277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B0AFF3B-3089-0C4E-A3AC-05D47100F418}"/>
              </a:ext>
            </a:extLst>
          </p:cNvPr>
          <p:cNvSpPr/>
          <p:nvPr/>
        </p:nvSpPr>
        <p:spPr>
          <a:xfrm>
            <a:off x="4325007" y="1766910"/>
            <a:ext cx="4572000" cy="6550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ts val="1400"/>
            </a:pPr>
            <a:r>
              <a:rPr lang="en-US" altLang="zh-CN" i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http://mcc.8wss.com</a:t>
            </a:r>
            <a:endParaRPr lang="zh-CN" altLang="zh-CN" i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indent="-228600">
              <a:lnSpc>
                <a:spcPct val="90000"/>
              </a:lnSpc>
              <a:spcBef>
                <a:spcPts val="500"/>
              </a:spcBef>
            </a:pPr>
            <a:r>
              <a:rPr lang="zh-CN" altLang="zh-CN" i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备用：</a:t>
            </a:r>
            <a:r>
              <a:rPr lang="en-US" altLang="zh-CN" i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http://221.207.166.58:8000/</a:t>
            </a:r>
            <a:endParaRPr lang="zh-CN" altLang="zh-CN" i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91031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B65098-2F13-4791-B9FE-C5E8D769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805D17-D61A-42E0-94DE-31A2EA8B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9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A5A785-4908-42EB-8E11-1A6CED70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SMP</a:t>
            </a:r>
            <a:r>
              <a:rPr lang="zh-CN" altLang="en-US" dirty="0"/>
              <a:t> 机器人群聊评测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562462-DCEA-4167-8ED5-6AD5A570EB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 机器人群聊在线自动评测平台</a:t>
            </a:r>
            <a:endParaRPr lang="en-US" altLang="zh-CN" dirty="0"/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SMP-MCC</a:t>
            </a:r>
            <a:r>
              <a:rPr lang="zh-CN" altLang="en-US" dirty="0"/>
              <a:t> </a:t>
            </a:r>
            <a:r>
              <a:rPr lang="en-US" altLang="zh-CN" dirty="0"/>
              <a:t>2020</a:t>
            </a:r>
            <a:r>
              <a:rPr lang="zh-CN" altLang="en-US" dirty="0"/>
              <a:t> 评测期间累计访问</a:t>
            </a:r>
            <a:r>
              <a:rPr lang="en-US" altLang="zh-CN" b="1" dirty="0"/>
              <a:t>3000</a:t>
            </a:r>
            <a:r>
              <a:rPr lang="zh-CN" altLang="en-US" dirty="0"/>
              <a:t>余次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3041131-14B0-1E46-8894-A7AD93643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46" y="2046166"/>
            <a:ext cx="8213507" cy="422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54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B65098-2F13-4791-B9FE-C5E8D769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805D17-D61A-42E0-94DE-31A2EA8B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9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A5A785-4908-42EB-8E11-1A6CED70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SMP</a:t>
            </a:r>
            <a:r>
              <a:rPr lang="zh-CN" altLang="en-US" dirty="0"/>
              <a:t> 机器人群聊评测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562462-DCEA-4167-8ED5-6AD5A570EB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 聊天机器人技术开放平台（</a:t>
            </a:r>
            <a:r>
              <a:rPr lang="en-US" altLang="zh-CN" dirty="0"/>
              <a:t>Chatbot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r>
              <a:rPr lang="zh-CN" altLang="en-US" dirty="0"/>
              <a:t>，</a:t>
            </a:r>
            <a:r>
              <a:rPr lang="en-US" altLang="zh-CN" dirty="0"/>
              <a:t>CTP</a:t>
            </a:r>
            <a:r>
              <a:rPr lang="zh-CN" altLang="en-US" dirty="0"/>
              <a:t>）测试版</a:t>
            </a:r>
            <a:endParaRPr lang="en-US" altLang="zh-CN" dirty="0"/>
          </a:p>
          <a:p>
            <a:pPr lvl="1"/>
            <a:r>
              <a:rPr lang="zh-CN" altLang="en-US" dirty="0"/>
              <a:t> 基于我中心自主研发的</a:t>
            </a:r>
            <a:r>
              <a:rPr lang="zh-CN" altLang="en-US" b="1" dirty="0"/>
              <a:t>笨笨机器人</a:t>
            </a:r>
            <a:r>
              <a:rPr lang="zh-CN" altLang="en-US" dirty="0"/>
              <a:t>核心技术及框架开发</a:t>
            </a:r>
            <a:endParaRPr lang="en-US" altLang="zh-CN" dirty="0"/>
          </a:p>
          <a:p>
            <a:pPr lvl="1"/>
            <a:r>
              <a:rPr lang="zh-CN" altLang="en-US" dirty="0"/>
              <a:t> 旨在开放我们已有的</a:t>
            </a:r>
            <a:r>
              <a:rPr lang="zh-CN" altLang="en-US" b="1" dirty="0"/>
              <a:t>研究技术</a:t>
            </a:r>
            <a:r>
              <a:rPr lang="zh-CN" altLang="en-US" dirty="0"/>
              <a:t>，最大化这些技术的利用价值</a:t>
            </a:r>
            <a:endParaRPr lang="en-US" altLang="zh-CN" dirty="0"/>
          </a:p>
          <a:p>
            <a:pPr lvl="1"/>
            <a:r>
              <a:rPr lang="zh-CN" altLang="en-US" dirty="0"/>
              <a:t> 方便普通用户和开发者</a:t>
            </a:r>
            <a:r>
              <a:rPr lang="zh-CN" altLang="en-US" b="1" dirty="0"/>
              <a:t>创建或者开发</a:t>
            </a:r>
            <a:r>
              <a:rPr lang="zh-CN" altLang="en-US" dirty="0"/>
              <a:t>专属</a:t>
            </a:r>
            <a:r>
              <a:rPr lang="zh-CN" altLang="en-US" b="1" dirty="0"/>
              <a:t>多技能聊天机器人</a:t>
            </a:r>
            <a:endParaRPr lang="en-US" altLang="zh-CN" b="1" dirty="0"/>
          </a:p>
          <a:p>
            <a:pPr lvl="1"/>
            <a:endParaRPr lang="en-US" altLang="zh-CN" dirty="0"/>
          </a:p>
          <a:p>
            <a:r>
              <a:rPr lang="zh-CN" altLang="en-US" dirty="0"/>
              <a:t> 主要功能</a:t>
            </a:r>
            <a:endParaRPr lang="en-US" altLang="zh-CN" dirty="0"/>
          </a:p>
          <a:p>
            <a:pPr lvl="1"/>
            <a:r>
              <a:rPr lang="zh-CN" altLang="en-US" dirty="0"/>
              <a:t> </a:t>
            </a:r>
            <a:r>
              <a:rPr lang="en-US" altLang="zh-CN" b="1" dirty="0"/>
              <a:t>Bot</a:t>
            </a:r>
            <a:r>
              <a:rPr lang="zh-CN" altLang="en-US" b="1" dirty="0"/>
              <a:t>属性自定义</a:t>
            </a:r>
            <a:r>
              <a:rPr lang="zh-CN" altLang="en-US" dirty="0"/>
              <a:t>、</a:t>
            </a:r>
            <a:r>
              <a:rPr lang="zh-CN" altLang="en-US" b="1" dirty="0"/>
              <a:t>专属技能模块开发</a:t>
            </a:r>
            <a:r>
              <a:rPr lang="zh-CN" altLang="en-US" dirty="0"/>
              <a:t>、</a:t>
            </a:r>
            <a:r>
              <a:rPr lang="zh-CN" altLang="en-US" b="1" dirty="0"/>
              <a:t>多技能管理</a:t>
            </a:r>
            <a:r>
              <a:rPr lang="zh-CN" altLang="en-US" dirty="0"/>
              <a:t>、人机交互以及会话日志分析等功能</a:t>
            </a:r>
            <a:endParaRPr lang="en-US" altLang="zh-CN" dirty="0"/>
          </a:p>
          <a:p>
            <a:pPr lvl="1"/>
            <a:r>
              <a:rPr lang="zh-CN" altLang="en-US" dirty="0"/>
              <a:t> 内置笨笨机器人各项技能，包括闲聊以及各种游戏技能模块，可供用户开箱即用</a:t>
            </a:r>
          </a:p>
        </p:txBody>
      </p:sp>
    </p:spTree>
    <p:extLst>
      <p:ext uri="{BB962C8B-B14F-4D97-AF65-F5344CB8AC3E}">
        <p14:creationId xmlns:p14="http://schemas.microsoft.com/office/powerpoint/2010/main" val="2060012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B65098-2F13-4791-B9FE-C5E8D769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805D17-D61A-42E0-94DE-31A2EA8B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9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A5A785-4908-42EB-8E11-1A6CED70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SMP</a:t>
            </a:r>
            <a:r>
              <a:rPr lang="zh-CN" altLang="en-US" dirty="0"/>
              <a:t> 机器人群聊评测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562462-DCEA-4167-8ED5-6AD5A570EB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 聊天机器人技术开放平台（</a:t>
            </a:r>
            <a:r>
              <a:rPr lang="en-US" altLang="zh-CN" dirty="0"/>
              <a:t>Chatbot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r>
              <a:rPr lang="zh-CN" altLang="en-US" dirty="0"/>
              <a:t>，</a:t>
            </a:r>
            <a:r>
              <a:rPr lang="en-US" altLang="zh-CN" dirty="0"/>
              <a:t>CTP</a:t>
            </a:r>
            <a:r>
              <a:rPr lang="zh-CN" altLang="en-US" dirty="0"/>
              <a:t>）测试版</a:t>
            </a:r>
            <a:endParaRPr lang="en-US" altLang="zh-CN" dirty="0"/>
          </a:p>
          <a:p>
            <a:pPr lvl="1"/>
            <a:r>
              <a:rPr lang="zh-CN" altLang="en-US" dirty="0"/>
              <a:t> 整体架构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Bot</a:t>
            </a:r>
            <a:r>
              <a:rPr lang="zh-CN" altLang="en-US" dirty="0"/>
              <a:t>核心服务流程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4AF622-3D8A-7B44-869B-75F299C31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3" y="2740471"/>
            <a:ext cx="4674785" cy="30328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0E5C75-B107-FA42-BCD3-E9DC82358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810" y="3123751"/>
            <a:ext cx="4245143" cy="24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08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B65098-2F13-4791-B9FE-C5E8D769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805D17-D61A-42E0-94DE-31A2EA8B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9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A5A785-4908-42EB-8E11-1A6CED70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相关资源及参考文献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562462-DCEA-4167-8ED5-6AD5A570EB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SMP</a:t>
            </a:r>
            <a:r>
              <a:rPr lang="zh-CN" altLang="en-US" dirty="0"/>
              <a:t> 中文人机对话技术评测历届公开方案汇总</a:t>
            </a:r>
            <a:endParaRPr lang="en-US" altLang="zh-CN" dirty="0"/>
          </a:p>
          <a:p>
            <a:pPr lvl="1"/>
            <a:r>
              <a:rPr lang="zh-CN" altLang="en-US" sz="1400" dirty="0"/>
              <a:t> </a:t>
            </a:r>
            <a:r>
              <a:rPr lang="en" altLang="zh-CN" sz="1400" dirty="0">
                <a:hlinkClick r:id="rId3"/>
              </a:rPr>
              <a:t>https://github.com/iseesaw/DialogueChallenge-Tutorial</a:t>
            </a:r>
            <a:endParaRPr lang="en" altLang="zh-CN" sz="1400" dirty="0"/>
          </a:p>
          <a:p>
            <a:pPr lvl="1"/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SMP</a:t>
            </a:r>
            <a:r>
              <a:rPr lang="zh-CN" altLang="en-US" dirty="0"/>
              <a:t> 中文人机对话技术评测总结论文</a:t>
            </a:r>
            <a:endParaRPr lang="en-US" altLang="zh-CN" dirty="0"/>
          </a:p>
          <a:p>
            <a:pPr lvl="1"/>
            <a:r>
              <a:rPr lang="zh-CN" altLang="en-US" sz="1400" dirty="0"/>
              <a:t> </a:t>
            </a:r>
            <a:r>
              <a:rPr lang="en" altLang="zh-CN" sz="1400">
                <a:effectLst/>
              </a:rPr>
              <a:t>Feng, Z., Zhu, C., Zhang, W., Chen, Z., Che, W., Huang, M., &amp; Li, L. (2021). An Evaluation of Chinese Human-Computer Dialogue Technology. </a:t>
            </a:r>
            <a:r>
              <a:rPr lang="en" altLang="zh-CN" sz="1400" i="1">
                <a:effectLst/>
              </a:rPr>
              <a:t>Data Intelligence</a:t>
            </a:r>
            <a:r>
              <a:rPr lang="en" altLang="zh-CN" sz="1400">
                <a:effectLst/>
              </a:rPr>
              <a:t>, 1–14. </a:t>
            </a:r>
            <a:r>
              <a:rPr lang="en" altLang="zh-CN" sz="1400">
                <a:effectLst/>
                <a:hlinkClick r:id="rId4"/>
              </a:rPr>
              <a:t>https://doi.org/10.1162/dint_a_00090</a:t>
            </a:r>
            <a:endParaRPr lang="en" altLang="zh-CN" sz="1400">
              <a:effectLst/>
            </a:endParaRPr>
          </a:p>
          <a:p>
            <a:pPr lvl="1"/>
            <a:endParaRPr lang="en" altLang="zh-CN" sz="1400">
              <a:effectLst/>
            </a:endParaRPr>
          </a:p>
          <a:p>
            <a:pPr lvl="1"/>
            <a:r>
              <a:rPr lang="zh-CN" altLang="en-US" sz="1400"/>
              <a:t> </a:t>
            </a:r>
            <a:r>
              <a:rPr lang="en" altLang="zh-CN" sz="1400"/>
              <a:t>Zhao Z, Zhang W, Che W, et al. An Evaluation of Chinese Human-Computer Dialogue Technology[J]. Data Intelligence, 2019, 1(2): 187-200.</a:t>
            </a:r>
          </a:p>
          <a:p>
            <a:pPr lvl="1"/>
            <a:endParaRPr lang="en" altLang="zh-CN" sz="1400">
              <a:effectLst/>
            </a:endParaRPr>
          </a:p>
          <a:p>
            <a:pPr lvl="1"/>
            <a:r>
              <a:rPr lang="zh-CN" altLang="en-US" sz="1400" dirty="0"/>
              <a:t> </a:t>
            </a:r>
            <a:r>
              <a:rPr lang="en" altLang="zh-CN" sz="1400" dirty="0"/>
              <a:t>Zhang W N, Chen Z, Che W, et al. The first evaluation of Chinese human-computer dialogue technology[J]. arXiv preprint arXiv:1709.10217, 2017.</a:t>
            </a:r>
          </a:p>
        </p:txBody>
      </p:sp>
    </p:spTree>
    <p:extLst>
      <p:ext uri="{BB962C8B-B14F-4D97-AF65-F5344CB8AC3E}">
        <p14:creationId xmlns:p14="http://schemas.microsoft.com/office/powerpoint/2010/main" val="3089949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1759AC8-57A4-844D-8186-EAEC98417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484E934-F519-A94C-91F0-BFB3CC66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9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3DC6A20-8667-2E4E-B2DF-E6D23E48B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421" y="134821"/>
            <a:ext cx="4358738" cy="481783"/>
          </a:xfrm>
        </p:spPr>
        <p:txBody>
          <a:bodyPr>
            <a:normAutofit fontScale="90000"/>
          </a:bodyPr>
          <a:lstStyle/>
          <a:p>
            <a:r>
              <a:rPr kumimoji="1" lang="en-US" altLang="zh-CN"/>
              <a:t>SMP</a:t>
            </a:r>
            <a:r>
              <a:rPr kumimoji="1" lang="zh-CN" altLang="en-US"/>
              <a:t> 中文人机对话评测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9F23106-1A72-554B-BC80-EB84D6FC122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/>
              <a:t> 欢迎持续关注 </a:t>
            </a:r>
            <a:r>
              <a:rPr kumimoji="1" lang="en-US" altLang="zh-CN"/>
              <a:t>SMP</a:t>
            </a:r>
            <a:r>
              <a:rPr kumimoji="1" lang="zh-CN" altLang="en-US"/>
              <a:t> 中文人机对话评测</a:t>
            </a:r>
            <a:endParaRPr kumimoji="1" lang="en-US" altLang="zh-CN"/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2021</a:t>
            </a:r>
            <a:r>
              <a:rPr kumimoji="1" lang="zh-CN" altLang="en-US"/>
              <a:t>（第五届）</a:t>
            </a:r>
            <a:endParaRPr kumimoji="1" lang="en-US" altLang="zh-CN"/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2021</a:t>
            </a:r>
            <a:r>
              <a:rPr kumimoji="1" lang="zh-CN" altLang="en-US"/>
              <a:t>（第三届）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4B59A9-AE0E-4E4F-9728-CF91AD3D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689" y="2262968"/>
            <a:ext cx="2442258" cy="33174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11C649-7A52-7D46-87EB-7F011E674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150" y="2875499"/>
            <a:ext cx="2704939" cy="270493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FAFBB49-5975-CA4E-A485-481072CF07F2}"/>
              </a:ext>
            </a:extLst>
          </p:cNvPr>
          <p:cNvSpPr txBox="1"/>
          <p:nvPr/>
        </p:nvSpPr>
        <p:spPr>
          <a:xfrm>
            <a:off x="1367046" y="5689050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第十届全国社会媒体处理大会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SMP</a:t>
            </a:r>
            <a:r>
              <a:rPr kumimoji="1" lang="zh-CN" altLang="en-US"/>
              <a:t> </a:t>
            </a:r>
            <a:r>
              <a:rPr kumimoji="1" lang="en-US" altLang="zh-CN"/>
              <a:t>2021</a:t>
            </a:r>
            <a:r>
              <a:rPr kumimoji="1" lang="zh-CN" altLang="en-US"/>
              <a:t>）官网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B99A9F0-AB91-9346-9149-191AC422D40E}"/>
              </a:ext>
            </a:extLst>
          </p:cNvPr>
          <p:cNvSpPr txBox="1"/>
          <p:nvPr/>
        </p:nvSpPr>
        <p:spPr>
          <a:xfrm>
            <a:off x="5650192" y="5689050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SMP</a:t>
            </a:r>
            <a:r>
              <a:rPr kumimoji="1" lang="zh-CN" altLang="en-US"/>
              <a:t>比赛助手微信</a:t>
            </a:r>
          </a:p>
        </p:txBody>
      </p:sp>
    </p:spTree>
    <p:extLst>
      <p:ext uri="{BB962C8B-B14F-4D97-AF65-F5344CB8AC3E}">
        <p14:creationId xmlns:p14="http://schemas.microsoft.com/office/powerpoint/2010/main" val="556963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48A8851-1B51-4987-94F0-B307E654F77E}"/>
              </a:ext>
            </a:extLst>
          </p:cNvPr>
          <p:cNvSpPr/>
          <p:nvPr/>
        </p:nvSpPr>
        <p:spPr>
          <a:xfrm>
            <a:off x="-349120" y="2834645"/>
            <a:ext cx="3546139" cy="2517388"/>
          </a:xfrm>
          <a:prstGeom prst="rect">
            <a:avLst/>
          </a:prstGeom>
          <a:blipFill dpi="0" rotWithShape="1">
            <a:blip r:embed="rId2">
              <a:alphaModFix amt="16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7FFB62-FC75-4F75-8E0F-3409A74078F2}"/>
              </a:ext>
            </a:extLst>
          </p:cNvPr>
          <p:cNvSpPr/>
          <p:nvPr/>
        </p:nvSpPr>
        <p:spPr>
          <a:xfrm>
            <a:off x="5686504" y="2324506"/>
            <a:ext cx="4204519" cy="3534549"/>
          </a:xfrm>
          <a:prstGeom prst="rect">
            <a:avLst/>
          </a:prstGeom>
          <a:blipFill dpi="0" rotWithShape="1">
            <a:blip r:embed="rId3">
              <a:alphaModFix amt="33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4EE77C8-C6E2-4222-9CA2-3141634F7F89}"/>
              </a:ext>
            </a:extLst>
          </p:cNvPr>
          <p:cNvSpPr txBox="1">
            <a:spLocks/>
          </p:cNvSpPr>
          <p:nvPr/>
        </p:nvSpPr>
        <p:spPr>
          <a:xfrm>
            <a:off x="628650" y="276621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感 谢 聆 听</a:t>
            </a:r>
          </a:p>
        </p:txBody>
      </p:sp>
    </p:spTree>
    <p:extLst>
      <p:ext uri="{BB962C8B-B14F-4D97-AF65-F5344CB8AC3E}">
        <p14:creationId xmlns:p14="http://schemas.microsoft.com/office/powerpoint/2010/main" val="316428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1F6D70-01E1-419E-B3C3-59C5FB1A8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529" y="2771306"/>
            <a:ext cx="5268246" cy="1008841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人机对话技术评测概况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3847FC-A634-4EC0-83FF-799337FF7E63}"/>
              </a:ext>
            </a:extLst>
          </p:cNvPr>
          <p:cNvSpPr txBox="1"/>
          <p:nvPr/>
        </p:nvSpPr>
        <p:spPr>
          <a:xfrm>
            <a:off x="2315016" y="2757132"/>
            <a:ext cx="858760" cy="923701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66AD6C0-1AAA-4AC2-A9C9-977B527D75B5}"/>
              </a:ext>
            </a:extLst>
          </p:cNvPr>
          <p:cNvCxnSpPr>
            <a:cxnSpLocks/>
          </p:cNvCxnSpPr>
          <p:nvPr/>
        </p:nvCxnSpPr>
        <p:spPr>
          <a:xfrm>
            <a:off x="3406852" y="2757132"/>
            <a:ext cx="0" cy="923701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909427A-C27D-4E75-B47A-836174B5A11A}"/>
              </a:ext>
            </a:extLst>
          </p:cNvPr>
          <p:cNvSpPr txBox="1"/>
          <p:nvPr/>
        </p:nvSpPr>
        <p:spPr>
          <a:xfrm>
            <a:off x="0" y="6611779"/>
            <a:ext cx="59783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000" b="1" dirty="0">
                <a:solidFill>
                  <a:schemeClr val="accent1">
                    <a:lumMod val="75000"/>
                    <a:alpha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en-US" altLang="zh-CN" sz="900" b="1" dirty="0">
                <a:solidFill>
                  <a:schemeClr val="accent1">
                    <a:lumMod val="75000"/>
                    <a:alpha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CENTER FOR SOCIAL COMPUTING AND INFORMATION </a:t>
            </a:r>
            <a:r>
              <a:rPr lang="en-US" altLang="zh-CN" sz="1000" b="1" dirty="0">
                <a:solidFill>
                  <a:schemeClr val="accent1">
                    <a:lumMod val="75000"/>
                    <a:alpha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RETRIEVAL</a:t>
            </a:r>
            <a:endParaRPr lang="zh-CN" altLang="en-US" sz="900" b="1" dirty="0">
              <a:solidFill>
                <a:schemeClr val="accent1">
                  <a:lumMod val="75000"/>
                  <a:alpha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789520-180F-4AA0-8210-03AF1971A6E1}"/>
              </a:ext>
            </a:extLst>
          </p:cNvPr>
          <p:cNvSpPr txBox="1"/>
          <p:nvPr/>
        </p:nvSpPr>
        <p:spPr>
          <a:xfrm>
            <a:off x="5791411" y="0"/>
            <a:ext cx="33525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b="1" dirty="0">
                <a:solidFill>
                  <a:srgbClr val="ACBA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哈尔滨工业大学社会计算与信息检索研究中心</a:t>
            </a:r>
            <a:endParaRPr lang="zh-CN" altLang="en-US" sz="900" b="1" dirty="0">
              <a:solidFill>
                <a:srgbClr val="ACBAD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359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B65098-2F13-4791-B9FE-C5E8D769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805D17-D61A-42E0-94DE-31A2EA8B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9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A5A785-4908-42EB-8E11-1A6CED70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人机对话技术评测概况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562462-DCEA-4167-8ED5-6AD5A570EB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 人机对话技术受到学术界和工业界的广泛关注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 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 目前人机对话技术仍面临诸多挑战</a:t>
            </a:r>
            <a:endParaRPr lang="en-US" altLang="zh-CN" dirty="0"/>
          </a:p>
          <a:p>
            <a:pPr lvl="1"/>
            <a:r>
              <a:rPr lang="zh-CN" altLang="en-US" dirty="0"/>
              <a:t> 比如</a:t>
            </a:r>
            <a:r>
              <a:rPr lang="zh-CN" altLang="en-US"/>
              <a:t>一致性、多样化、个性化、风格化</a:t>
            </a:r>
            <a:r>
              <a:rPr lang="zh-CN" altLang="en-US" dirty="0"/>
              <a:t>等等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 举办人机对话技术评测</a:t>
            </a:r>
            <a:endParaRPr lang="en-US" altLang="zh-CN" dirty="0"/>
          </a:p>
          <a:p>
            <a:pPr lvl="1"/>
            <a:r>
              <a:rPr lang="zh-CN" altLang="en-US" dirty="0"/>
              <a:t> 评价不同对话系统的效果</a:t>
            </a:r>
            <a:endParaRPr lang="en-US" altLang="zh-CN" dirty="0"/>
          </a:p>
          <a:p>
            <a:pPr lvl="1"/>
            <a:r>
              <a:rPr lang="zh-CN" altLang="en-US" dirty="0"/>
              <a:t> 促进人机对话技术的发展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8670CE-B7F2-6E4E-8F74-594D445615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736" y="1657789"/>
            <a:ext cx="1528802" cy="10192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B52CFA-4F0D-CC48-92EF-A4CB217B79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596" y="1724926"/>
            <a:ext cx="831573" cy="8315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14D0E3-DA2A-AE4D-8EB4-E972B71C3B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922" y="1778282"/>
            <a:ext cx="778217" cy="77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89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B65098-2F13-4791-B9FE-C5E8D769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805D17-D61A-42E0-94DE-31A2EA8B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9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A5A785-4908-42EB-8E11-1A6CED70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人机对话评测概况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562462-DCEA-4167-8ED5-6AD5A570EB0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81649" y="1084639"/>
            <a:ext cx="8153400" cy="481784"/>
          </a:xfrm>
        </p:spPr>
        <p:txBody>
          <a:bodyPr/>
          <a:lstStyle/>
          <a:p>
            <a:r>
              <a:rPr lang="zh-CN" altLang="en-US" dirty="0"/>
              <a:t> 国内外人机对话评测概况</a:t>
            </a:r>
          </a:p>
          <a:p>
            <a:pPr lvl="1"/>
            <a:endParaRPr lang="zh-CN" altLang="en-US" dirty="0"/>
          </a:p>
        </p:txBody>
      </p:sp>
      <p:graphicFrame>
        <p:nvGraphicFramePr>
          <p:cNvPr id="7" name="内容占位符 3">
            <a:extLst>
              <a:ext uri="{FF2B5EF4-FFF2-40B4-BE49-F238E27FC236}">
                <a16:creationId xmlns:a16="http://schemas.microsoft.com/office/drawing/2014/main" id="{70B2B0A6-DFFE-0D4D-9D29-2C427C541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9814879"/>
              </p:ext>
            </p:extLst>
          </p:nvPr>
        </p:nvGraphicFramePr>
        <p:xfrm>
          <a:off x="93346" y="1566423"/>
          <a:ext cx="8973652" cy="4824752"/>
        </p:xfrm>
        <a:graphic>
          <a:graphicData uri="http://schemas.openxmlformats.org/drawingml/2006/table">
            <a:tbl>
              <a:tblPr firstRow="1" firstCol="1" bandRow="1"/>
              <a:tblGrid>
                <a:gridCol w="909164">
                  <a:extLst>
                    <a:ext uri="{9D8B030D-6E8A-4147-A177-3AD203B41FA5}">
                      <a16:colId xmlns:a16="http://schemas.microsoft.com/office/drawing/2014/main" val="2787724352"/>
                    </a:ext>
                  </a:extLst>
                </a:gridCol>
                <a:gridCol w="1955006">
                  <a:extLst>
                    <a:ext uri="{9D8B030D-6E8A-4147-A177-3AD203B41FA5}">
                      <a16:colId xmlns:a16="http://schemas.microsoft.com/office/drawing/2014/main" val="1721832377"/>
                    </a:ext>
                  </a:extLst>
                </a:gridCol>
                <a:gridCol w="1212105">
                  <a:extLst>
                    <a:ext uri="{9D8B030D-6E8A-4147-A177-3AD203B41FA5}">
                      <a16:colId xmlns:a16="http://schemas.microsoft.com/office/drawing/2014/main" val="226388709"/>
                    </a:ext>
                  </a:extLst>
                </a:gridCol>
                <a:gridCol w="1182779">
                  <a:extLst>
                    <a:ext uri="{9D8B030D-6E8A-4147-A177-3AD203B41FA5}">
                      <a16:colId xmlns:a16="http://schemas.microsoft.com/office/drawing/2014/main" val="857894982"/>
                    </a:ext>
                  </a:extLst>
                </a:gridCol>
                <a:gridCol w="1466255">
                  <a:extLst>
                    <a:ext uri="{9D8B030D-6E8A-4147-A177-3AD203B41FA5}">
                      <a16:colId xmlns:a16="http://schemas.microsoft.com/office/drawing/2014/main" val="2128805951"/>
                    </a:ext>
                  </a:extLst>
                </a:gridCol>
                <a:gridCol w="1143679">
                  <a:extLst>
                    <a:ext uri="{9D8B030D-6E8A-4147-A177-3AD203B41FA5}">
                      <a16:colId xmlns:a16="http://schemas.microsoft.com/office/drawing/2014/main" val="60934988"/>
                    </a:ext>
                  </a:extLst>
                </a:gridCol>
                <a:gridCol w="1104664">
                  <a:extLst>
                    <a:ext uri="{9D8B030D-6E8A-4147-A177-3AD203B41FA5}">
                      <a16:colId xmlns:a16="http://schemas.microsoft.com/office/drawing/2014/main" val="2535016645"/>
                    </a:ext>
                  </a:extLst>
                </a:gridCol>
              </a:tblGrid>
              <a:tr h="7702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DSTC</a:t>
                      </a:r>
                      <a:endParaRPr lang="zh-CN" altLang="en-US" sz="14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ConvAI</a:t>
                      </a:r>
                      <a:endParaRPr lang="zh-CN" altLang="en-US" sz="1400" b="1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Alexa</a:t>
                      </a:r>
                      <a:r>
                        <a:rPr lang="zh-CN" altLang="en-US" sz="1400" b="1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400" b="1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Prize</a:t>
                      </a:r>
                      <a:endParaRPr lang="zh-CN" altLang="en-US" sz="1400" b="1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SMP-ECDT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JD DC</a:t>
                      </a:r>
                      <a:endParaRPr lang="zh-CN" altLang="en-US" sz="14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SMP-MCC</a:t>
                      </a:r>
                      <a:endParaRPr lang="zh-CN" altLang="en-US" sz="14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8127"/>
                  </a:ext>
                </a:extLst>
              </a:tr>
              <a:tr h="12067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组织机构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MSR/Alexa/CMU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Facebook/Google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……</a:t>
                      </a:r>
                      <a:endParaRPr lang="zh-CN" altLang="en-US" sz="14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DeepPavlov</a:t>
                      </a:r>
                      <a:endParaRPr lang="zh-CN" altLang="en-US" sz="14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Amazon</a:t>
                      </a:r>
                      <a:endParaRPr lang="zh-CN" altLang="en-US" sz="14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哈工大</a:t>
                      </a:r>
                      <a:r>
                        <a:rPr lang="en-US" altLang="zh-CN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讯飞</a:t>
                      </a:r>
                      <a:r>
                        <a:rPr lang="en-US" altLang="zh-CN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清华大学</a:t>
                      </a:r>
                      <a:endParaRPr lang="en-US" altLang="zh-CN" sz="14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CN" sz="14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京东</a:t>
                      </a:r>
                      <a:r>
                        <a:rPr lang="en-US" altLang="zh-CN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智源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哈工大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07460"/>
                  </a:ext>
                </a:extLst>
              </a:tr>
              <a:tr h="15287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任务简述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端到端任务型对话</a:t>
                      </a:r>
                      <a:endParaRPr lang="en-US" altLang="zh-CN" sz="14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回复生成</a:t>
                      </a:r>
                      <a:r>
                        <a:rPr lang="en-US" altLang="zh-CN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检索</a:t>
                      </a:r>
                      <a:endParaRPr lang="en-US" altLang="zh-CN" sz="14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基于知识的对话</a:t>
                      </a:r>
                      <a:endParaRPr lang="en-US" altLang="zh-CN" sz="14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多模态对话</a:t>
                      </a:r>
                      <a:endParaRPr lang="en-US" altLang="zh-CN" sz="14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……</a:t>
                      </a:r>
                      <a:endParaRPr lang="zh-CN" altLang="en-US" sz="14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个性化对话</a:t>
                      </a:r>
                      <a:endParaRPr lang="en-US" altLang="zh-CN" sz="14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开放域对话问题澄清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社交机器人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意图分类</a:t>
                      </a:r>
                      <a:endParaRPr lang="en-US" altLang="zh-CN" sz="14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任务型对话</a:t>
                      </a:r>
                      <a:endParaRPr lang="en-US" altLang="zh-CN" sz="14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……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小样本语言理解</a:t>
                      </a:r>
                      <a:endParaRPr lang="en-US" altLang="zh-CN" sz="14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知识驱动对话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客服对话</a:t>
                      </a:r>
                      <a:endParaRPr lang="en-US" altLang="zh-CN" sz="14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多模态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机器人</a:t>
                      </a:r>
                      <a:endParaRPr lang="en-US" altLang="zh-CN" sz="14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群聊对话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128289"/>
                  </a:ext>
                </a:extLst>
              </a:tr>
              <a:tr h="5855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评测方式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客观</a:t>
                      </a:r>
                      <a:r>
                        <a:rPr lang="en-US" altLang="zh-CN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+</a:t>
                      </a: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客观</a:t>
                      </a:r>
                      <a:r>
                        <a:rPr lang="en-US" altLang="zh-CN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+</a:t>
                      </a: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人工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人工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客观</a:t>
                      </a:r>
                      <a:r>
                        <a:rPr lang="en-US" altLang="zh-CN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+</a:t>
                      </a: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人工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客观</a:t>
                      </a:r>
                      <a:r>
                        <a:rPr lang="en-US" altLang="zh-CN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+</a:t>
                      </a: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人工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客观</a:t>
                      </a:r>
                      <a:r>
                        <a:rPr lang="en-US" altLang="zh-CN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+</a:t>
                      </a: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人工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74659"/>
                  </a:ext>
                </a:extLst>
              </a:tr>
              <a:tr h="7335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评测时间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2012-2020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(1-9)</a:t>
                      </a:r>
                      <a:endParaRPr lang="zh-CN" altLang="en-US" sz="14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2017-2020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(1-3)</a:t>
                      </a:r>
                      <a:endParaRPr lang="zh-CN" altLang="en-US" sz="14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2018-2020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(1-3)</a:t>
                      </a:r>
                      <a:endParaRPr lang="zh-CN" altLang="en-US" sz="14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2017-2020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(1-4)</a:t>
                      </a:r>
                      <a:endParaRPr lang="zh-CN" altLang="en-US" sz="14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2018/2020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(1-2)</a:t>
                      </a:r>
                      <a:endParaRPr lang="zh-CN" altLang="en-US" sz="14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2019/2020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(1-2)</a:t>
                      </a:r>
                      <a:endParaRPr lang="zh-CN" altLang="en-US" sz="14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988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461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1F6D70-01E1-419E-B3C3-59C5FB1A8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529" y="2771306"/>
            <a:ext cx="5494490" cy="1253940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SMP</a:t>
            </a:r>
            <a:r>
              <a:rPr lang="zh-CN" altLang="en-US" b="1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 中文人机对话评测</a:t>
            </a:r>
            <a:br>
              <a:rPr lang="en-US" altLang="zh-CN" b="1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</a:br>
            <a:r>
              <a:rPr lang="en-US" altLang="zh-CN" sz="2700" b="1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(SMP-ECDT</a:t>
            </a:r>
            <a:r>
              <a:rPr lang="zh-CN" altLang="en-US" sz="2700" b="1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2700" b="1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2017-2020)</a:t>
            </a:r>
            <a:endParaRPr lang="zh-CN" altLang="en-US" sz="2700" b="1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3847FC-A634-4EC0-83FF-799337FF7E63}"/>
              </a:ext>
            </a:extLst>
          </p:cNvPr>
          <p:cNvSpPr txBox="1"/>
          <p:nvPr/>
        </p:nvSpPr>
        <p:spPr>
          <a:xfrm>
            <a:off x="2315016" y="2757132"/>
            <a:ext cx="858760" cy="923701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66AD6C0-1AAA-4AC2-A9C9-977B527D75B5}"/>
              </a:ext>
            </a:extLst>
          </p:cNvPr>
          <p:cNvCxnSpPr>
            <a:cxnSpLocks/>
          </p:cNvCxnSpPr>
          <p:nvPr/>
        </p:nvCxnSpPr>
        <p:spPr>
          <a:xfrm>
            <a:off x="3406852" y="2757132"/>
            <a:ext cx="0" cy="923701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909427A-C27D-4E75-B47A-836174B5A11A}"/>
              </a:ext>
            </a:extLst>
          </p:cNvPr>
          <p:cNvSpPr txBox="1"/>
          <p:nvPr/>
        </p:nvSpPr>
        <p:spPr>
          <a:xfrm>
            <a:off x="0" y="6611779"/>
            <a:ext cx="59783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000" b="1" dirty="0">
                <a:solidFill>
                  <a:schemeClr val="accent1">
                    <a:lumMod val="75000"/>
                    <a:alpha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en-US" altLang="zh-CN" sz="900" b="1" dirty="0">
                <a:solidFill>
                  <a:schemeClr val="accent1">
                    <a:lumMod val="75000"/>
                    <a:alpha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CENTER FOR SOCIAL COMPUTING AND INFORMATION </a:t>
            </a:r>
            <a:r>
              <a:rPr lang="en-US" altLang="zh-CN" sz="1000" b="1" dirty="0">
                <a:solidFill>
                  <a:schemeClr val="accent1">
                    <a:lumMod val="75000"/>
                    <a:alpha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RETRIEVAL</a:t>
            </a:r>
            <a:endParaRPr lang="zh-CN" altLang="en-US" sz="900" b="1" dirty="0">
              <a:solidFill>
                <a:schemeClr val="accent1">
                  <a:lumMod val="75000"/>
                  <a:alpha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789520-180F-4AA0-8210-03AF1971A6E1}"/>
              </a:ext>
            </a:extLst>
          </p:cNvPr>
          <p:cNvSpPr txBox="1"/>
          <p:nvPr/>
        </p:nvSpPr>
        <p:spPr>
          <a:xfrm>
            <a:off x="5791411" y="0"/>
            <a:ext cx="33525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b="1" dirty="0">
                <a:solidFill>
                  <a:srgbClr val="ACBA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哈尔滨工业大学社会计算与信息检索研究中心</a:t>
            </a:r>
            <a:endParaRPr lang="zh-CN" altLang="en-US" sz="900" b="1" dirty="0">
              <a:solidFill>
                <a:srgbClr val="ACBAD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971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B65098-2F13-4791-B9FE-C5E8D769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805D17-D61A-42E0-94DE-31A2EA8B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9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A5A785-4908-42EB-8E11-1A6CED70D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421" y="134821"/>
            <a:ext cx="4536297" cy="48178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SMP</a:t>
            </a:r>
            <a:r>
              <a:rPr lang="zh-CN" altLang="en-US" dirty="0"/>
              <a:t> 中文人机对话评测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562462-DCEA-4167-8ED5-6AD5A570EB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 中国中文信息学会</a:t>
            </a:r>
            <a:r>
              <a:rPr lang="en-US" altLang="zh-CN" dirty="0"/>
              <a:t>(</a:t>
            </a:r>
            <a:r>
              <a:rPr lang="en-US" altLang="zh-CN" b="1" dirty="0"/>
              <a:t>CIPS</a:t>
            </a:r>
            <a:r>
              <a:rPr lang="en-US" altLang="zh-CN" dirty="0"/>
              <a:t>)</a:t>
            </a:r>
            <a:r>
              <a:rPr lang="zh-CN" altLang="en-US" dirty="0"/>
              <a:t>社会媒体处理专委会</a:t>
            </a:r>
            <a:endParaRPr lang="en-US" altLang="zh-CN" dirty="0"/>
          </a:p>
          <a:p>
            <a:pPr lvl="1"/>
            <a:r>
              <a:rPr lang="zh-CN" altLang="en-US" dirty="0"/>
              <a:t> </a:t>
            </a:r>
            <a:r>
              <a:rPr lang="en" altLang="zh-CN" b="1"/>
              <a:t>S</a:t>
            </a:r>
            <a:r>
              <a:rPr lang="en" altLang="zh-CN"/>
              <a:t>ocial </a:t>
            </a:r>
            <a:r>
              <a:rPr lang="en" altLang="zh-CN" b="1"/>
              <a:t>M</a:t>
            </a:r>
            <a:r>
              <a:rPr lang="en" altLang="zh-CN"/>
              <a:t>edia </a:t>
            </a:r>
            <a:r>
              <a:rPr lang="en" altLang="zh-CN" b="1"/>
              <a:t>P</a:t>
            </a:r>
            <a:r>
              <a:rPr lang="en" altLang="zh-CN"/>
              <a:t>rocessing</a:t>
            </a:r>
            <a:r>
              <a:rPr lang="zh-CN" altLang="en-US"/>
              <a:t>，</a:t>
            </a:r>
            <a:r>
              <a:rPr lang="en-US" altLang="zh-CN" b="1"/>
              <a:t>SMP</a:t>
            </a:r>
            <a:endParaRPr lang="en-US" altLang="zh-CN" b="1" dirty="0"/>
          </a:p>
          <a:p>
            <a:r>
              <a:rPr kumimoji="1" lang="zh-CN" altLang="en-US"/>
              <a:t> </a:t>
            </a:r>
            <a:r>
              <a:rPr kumimoji="1" lang="en-US" altLang="zh-CN"/>
              <a:t>SMP</a:t>
            </a:r>
            <a:r>
              <a:rPr kumimoji="1" lang="zh-CN" altLang="zh-CN"/>
              <a:t>中文人机对话技术评测</a:t>
            </a:r>
            <a:r>
              <a:rPr kumimoji="1" lang="zh-CN" altLang="en-US"/>
              <a:t>（</a:t>
            </a:r>
            <a:r>
              <a:rPr kumimoji="1" lang="en-US" altLang="zh-CN" b="1"/>
              <a:t>SMP-ECDT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zh-CN"/>
              <a:t> </a:t>
            </a:r>
            <a:r>
              <a:rPr kumimoji="1" lang="en-US" altLang="zh-CN" b="1"/>
              <a:t>E</a:t>
            </a:r>
            <a:r>
              <a:rPr kumimoji="1" lang="en-US" altLang="zh-CN"/>
              <a:t>valuation</a:t>
            </a:r>
            <a:r>
              <a:rPr kumimoji="1" lang="zh-CN" altLang="zh-CN"/>
              <a:t> </a:t>
            </a:r>
            <a:r>
              <a:rPr kumimoji="1" lang="en-US" altLang="zh-CN"/>
              <a:t>of</a:t>
            </a:r>
            <a:r>
              <a:rPr kumimoji="1" lang="zh-CN" altLang="zh-CN"/>
              <a:t> </a:t>
            </a:r>
            <a:r>
              <a:rPr kumimoji="1" lang="en-US" altLang="zh-CN" b="1"/>
              <a:t>C</a:t>
            </a:r>
            <a:r>
              <a:rPr kumimoji="1" lang="en-US" altLang="zh-CN"/>
              <a:t>hinese</a:t>
            </a:r>
            <a:r>
              <a:rPr kumimoji="1" lang="zh-CN" altLang="zh-CN"/>
              <a:t> </a:t>
            </a:r>
            <a:r>
              <a:rPr kumimoji="1" lang="en-US" altLang="zh-CN"/>
              <a:t>Human-Computer</a:t>
            </a:r>
            <a:r>
              <a:rPr kumimoji="1" lang="zh-CN" altLang="zh-CN"/>
              <a:t> </a:t>
            </a:r>
            <a:r>
              <a:rPr kumimoji="1" lang="en-US" altLang="zh-CN" b="1"/>
              <a:t>D</a:t>
            </a:r>
            <a:r>
              <a:rPr kumimoji="1" lang="en-US" altLang="zh-CN"/>
              <a:t>ialogue</a:t>
            </a:r>
            <a:r>
              <a:rPr kumimoji="1" lang="zh-CN" altLang="zh-CN"/>
              <a:t> </a:t>
            </a:r>
            <a:r>
              <a:rPr kumimoji="1" lang="en-US" altLang="zh-CN" b="1"/>
              <a:t>T</a:t>
            </a:r>
            <a:r>
              <a:rPr kumimoji="1" lang="en-US" altLang="zh-CN"/>
              <a:t>echnology</a:t>
            </a:r>
            <a:r>
              <a:rPr kumimoji="1" lang="zh-CN" altLang="zh-CN"/>
              <a:t>，</a:t>
            </a:r>
            <a:r>
              <a:rPr kumimoji="1" lang="en-US" altLang="zh-CN" b="1"/>
              <a:t>ECDT</a:t>
            </a:r>
            <a:endParaRPr lang="zh-CN" altLang="zh-CN"/>
          </a:p>
          <a:p>
            <a:endParaRPr lang="zh-CN" altLang="en-US" dirty="0"/>
          </a:p>
        </p:txBody>
      </p:sp>
      <p:graphicFrame>
        <p:nvGraphicFramePr>
          <p:cNvPr id="15" name="内容占位符 3">
            <a:extLst>
              <a:ext uri="{FF2B5EF4-FFF2-40B4-BE49-F238E27FC236}">
                <a16:creationId xmlns:a16="http://schemas.microsoft.com/office/drawing/2014/main" id="{3FCDDED2-32DE-A844-9F3A-5F28C25DD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4303631"/>
              </p:ext>
            </p:extLst>
          </p:nvPr>
        </p:nvGraphicFramePr>
        <p:xfrm>
          <a:off x="39375" y="2941252"/>
          <a:ext cx="9065249" cy="3414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EA6374A3-3367-A14A-906B-BE74350377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7908" y="5748247"/>
            <a:ext cx="1963228" cy="60718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42F7610-EB9A-364D-9FE2-A298D62CC1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782" r="16182"/>
          <a:stretch/>
        </p:blipFill>
        <p:spPr>
          <a:xfrm>
            <a:off x="7797231" y="5580438"/>
            <a:ext cx="1207772" cy="86655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38E3508-E795-E34E-99CE-9D97BCCF05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4515" y="4684837"/>
            <a:ext cx="929779" cy="91738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88D3D72-A2AF-E44F-A735-38CD44C457F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1333"/>
          <a:stretch>
            <a:fillRect/>
          </a:stretch>
        </p:blipFill>
        <p:spPr>
          <a:xfrm>
            <a:off x="7332341" y="4671512"/>
            <a:ext cx="929779" cy="917383"/>
          </a:xfrm>
          <a:custGeom>
            <a:avLst/>
            <a:gdLst>
              <a:gd name="connsiteX0" fmla="*/ 464880 w 929779"/>
              <a:gd name="connsiteY0" fmla="*/ 0 h 917383"/>
              <a:gd name="connsiteX1" fmla="*/ 464900 w 929779"/>
              <a:gd name="connsiteY1" fmla="*/ 0 h 917383"/>
              <a:gd name="connsiteX2" fmla="*/ 558582 w 929779"/>
              <a:gd name="connsiteY2" fmla="*/ 9318 h 917383"/>
              <a:gd name="connsiteX3" fmla="*/ 920335 w 929779"/>
              <a:gd name="connsiteY3" fmla="*/ 366249 h 917383"/>
              <a:gd name="connsiteX4" fmla="*/ 929779 w 929779"/>
              <a:gd name="connsiteY4" fmla="*/ 458682 h 917383"/>
              <a:gd name="connsiteX5" fmla="*/ 929779 w 929779"/>
              <a:gd name="connsiteY5" fmla="*/ 458701 h 917383"/>
              <a:gd name="connsiteX6" fmla="*/ 920335 w 929779"/>
              <a:gd name="connsiteY6" fmla="*/ 551134 h 917383"/>
              <a:gd name="connsiteX7" fmla="*/ 464890 w 929779"/>
              <a:gd name="connsiteY7" fmla="*/ 917383 h 917383"/>
              <a:gd name="connsiteX8" fmla="*/ 0 w 929779"/>
              <a:gd name="connsiteY8" fmla="*/ 458691 h 917383"/>
              <a:gd name="connsiteX9" fmla="*/ 371198 w 929779"/>
              <a:gd name="connsiteY9" fmla="*/ 9318 h 91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9779" h="917383">
                <a:moveTo>
                  <a:pt x="464880" y="0"/>
                </a:moveTo>
                <a:lnTo>
                  <a:pt x="464900" y="0"/>
                </a:lnTo>
                <a:lnTo>
                  <a:pt x="558582" y="9318"/>
                </a:lnTo>
                <a:cubicBezTo>
                  <a:pt x="740161" y="45979"/>
                  <a:pt x="883179" y="187090"/>
                  <a:pt x="920335" y="366249"/>
                </a:cubicBezTo>
                <a:lnTo>
                  <a:pt x="929779" y="458682"/>
                </a:lnTo>
                <a:lnTo>
                  <a:pt x="929779" y="458701"/>
                </a:lnTo>
                <a:lnTo>
                  <a:pt x="920335" y="551134"/>
                </a:lnTo>
                <a:cubicBezTo>
                  <a:pt x="876986" y="760152"/>
                  <a:pt x="689548" y="917383"/>
                  <a:pt x="464890" y="917383"/>
                </a:cubicBezTo>
                <a:cubicBezTo>
                  <a:pt x="208138" y="917383"/>
                  <a:pt x="0" y="712020"/>
                  <a:pt x="0" y="458691"/>
                </a:cubicBezTo>
                <a:cubicBezTo>
                  <a:pt x="0" y="237028"/>
                  <a:pt x="159356" y="52089"/>
                  <a:pt x="371198" y="9318"/>
                </a:cubicBezTo>
                <a:close/>
              </a:path>
            </a:pathLst>
          </a:cu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0A7E923-759F-984D-92EE-DAADDBA88145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170916" y="5687233"/>
            <a:ext cx="1741943" cy="7294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108E73A-CFF5-3E4B-AA9E-D116D03C8505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EFFFD"/>
              </a:clrFrom>
              <a:clrTo>
                <a:srgbClr val="FEF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4675" y="5507585"/>
            <a:ext cx="1012264" cy="101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99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B65098-2F13-4791-B9FE-C5E8D769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805D17-D61A-42E0-94DE-31A2EA8B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9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A5A785-4908-42EB-8E11-1A6CED70D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421" y="134821"/>
            <a:ext cx="4385468" cy="48178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SMP</a:t>
            </a:r>
            <a:r>
              <a:rPr lang="zh-CN" altLang="en-US" dirty="0"/>
              <a:t> 中文人机对话评测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562462-DCEA-4167-8ED5-6AD5A570EB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SMP-ECDT</a:t>
            </a:r>
            <a:r>
              <a:rPr lang="zh-CN" altLang="en-US" dirty="0"/>
              <a:t> </a:t>
            </a:r>
            <a:r>
              <a:rPr lang="en-US" altLang="zh-CN" dirty="0"/>
              <a:t>2017-2018</a:t>
            </a:r>
          </a:p>
          <a:p>
            <a:pPr lvl="1"/>
            <a:r>
              <a:rPr lang="zh-CN" altLang="en-US" dirty="0"/>
              <a:t> 任务</a:t>
            </a:r>
            <a:r>
              <a:rPr lang="en-US" altLang="zh-CN" dirty="0"/>
              <a:t>1</a:t>
            </a:r>
            <a:r>
              <a:rPr lang="zh-CN" altLang="en-US" dirty="0"/>
              <a:t>：用户意图领域分类</a:t>
            </a:r>
            <a:endParaRPr lang="en-US" altLang="zh-CN" dirty="0"/>
          </a:p>
          <a:p>
            <a:pPr lvl="2"/>
            <a:r>
              <a:rPr kumimoji="1" lang="zh-CN" altLang="en-US"/>
              <a:t> 包含</a:t>
            </a:r>
            <a:r>
              <a:rPr kumimoji="1" lang="zh-CN" altLang="en-US" b="1"/>
              <a:t>闲聊</a:t>
            </a:r>
            <a:r>
              <a:rPr kumimoji="1" lang="zh-CN" altLang="en-US"/>
              <a:t>和</a:t>
            </a:r>
            <a:r>
              <a:rPr kumimoji="1" lang="zh-CN" altLang="en-US" b="1"/>
              <a:t>垂类</a:t>
            </a:r>
            <a:r>
              <a:rPr kumimoji="1" lang="zh-CN" altLang="en-US"/>
              <a:t>两大类，其中垂类又细分为</a:t>
            </a:r>
            <a:r>
              <a:rPr kumimoji="1" lang="en-US" altLang="zh-CN" b="1"/>
              <a:t>30</a:t>
            </a:r>
            <a:r>
              <a:rPr kumimoji="1" lang="zh-CN" altLang="en-US" b="1"/>
              <a:t>个垂直领域</a:t>
            </a:r>
            <a:endParaRPr kumimoji="1" lang="en-US" altLang="zh-CN" b="1"/>
          </a:p>
          <a:p>
            <a:pPr lvl="2"/>
            <a:r>
              <a:rPr kumimoji="1" lang="zh-CN" altLang="en-US"/>
              <a:t> 仅考虑针对</a:t>
            </a:r>
            <a:r>
              <a:rPr kumimoji="1" lang="zh-CN" altLang="en-US" b="1"/>
              <a:t>单轮对话用户意图</a:t>
            </a:r>
            <a:r>
              <a:rPr kumimoji="1" lang="zh-CN" altLang="en-US"/>
              <a:t>的领域分类</a:t>
            </a:r>
            <a:endParaRPr lang="en-US" altLang="zh-CN" dirty="0"/>
          </a:p>
          <a:p>
            <a:pPr lvl="1"/>
            <a:r>
              <a:rPr lang="zh-CN" altLang="en-US" dirty="0"/>
              <a:t>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任务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：特定域任务型人机对话在线评测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249F0F-1D0C-A847-9917-A3B2FC795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45" y="3284350"/>
            <a:ext cx="4192473" cy="29024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86A5F9-AEA2-0049-9908-3E2B22313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124" y="3842677"/>
            <a:ext cx="4471141" cy="1629020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88F2FD36-2CEA-F34E-AACA-60B2646EFB81}"/>
              </a:ext>
            </a:extLst>
          </p:cNvPr>
          <p:cNvSpPr/>
          <p:nvPr/>
        </p:nvSpPr>
        <p:spPr>
          <a:xfrm>
            <a:off x="2274181" y="3474720"/>
            <a:ext cx="1749179" cy="464419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下弧形箭头 11">
            <a:extLst>
              <a:ext uri="{FF2B5EF4-FFF2-40B4-BE49-F238E27FC236}">
                <a16:creationId xmlns:a16="http://schemas.microsoft.com/office/drawing/2014/main" id="{2F8F5B92-666D-3A4A-A2E5-FB7AE28F5325}"/>
              </a:ext>
            </a:extLst>
          </p:cNvPr>
          <p:cNvSpPr/>
          <p:nvPr/>
        </p:nvSpPr>
        <p:spPr>
          <a:xfrm rot="1201164">
            <a:off x="3956532" y="3376420"/>
            <a:ext cx="827772" cy="367957"/>
          </a:xfrm>
          <a:prstGeom prst="curvedDownArrow">
            <a:avLst>
              <a:gd name="adj1" fmla="val 10890"/>
              <a:gd name="adj2" fmla="val 31525"/>
              <a:gd name="adj3" fmla="val 10964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056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B65098-2F13-4791-B9FE-C5E8D769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805D17-D61A-42E0-94DE-31A2EA8B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9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A5A785-4908-42EB-8E11-1A6CED70D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421" y="134821"/>
            <a:ext cx="4385468" cy="48178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SMP</a:t>
            </a:r>
            <a:r>
              <a:rPr lang="zh-CN" altLang="en-US" dirty="0"/>
              <a:t> 中文人机对话评测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562462-DCEA-4167-8ED5-6AD5A570EB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SMP-ECDT</a:t>
            </a:r>
            <a:r>
              <a:rPr lang="zh-CN" altLang="en-US" dirty="0"/>
              <a:t> </a:t>
            </a:r>
            <a:r>
              <a:rPr lang="en-US" altLang="zh-CN" dirty="0"/>
              <a:t>2017-2018</a:t>
            </a:r>
          </a:p>
          <a:p>
            <a:pPr lvl="1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任务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：用户意图领域分类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CN" altLang="en-US" dirty="0"/>
              <a:t> 任务</a:t>
            </a:r>
            <a:r>
              <a:rPr lang="en-US" altLang="zh-CN" dirty="0"/>
              <a:t>2</a:t>
            </a:r>
            <a:r>
              <a:rPr lang="zh-CN" altLang="en-US" dirty="0"/>
              <a:t>：特定域任务型人机对话在线评测</a:t>
            </a:r>
            <a:endParaRPr lang="en-US" altLang="zh-CN" dirty="0"/>
          </a:p>
          <a:p>
            <a:pPr lvl="2"/>
            <a:r>
              <a:rPr kumimoji="1" lang="zh-CN" altLang="en-US"/>
              <a:t> 特定领域：</a:t>
            </a:r>
            <a:r>
              <a:rPr kumimoji="1" lang="zh-CN" altLang="en-US" b="1"/>
              <a:t>机票类、火车票类和酒店类</a:t>
            </a:r>
            <a:r>
              <a:rPr kumimoji="1" lang="en-US" altLang="zh-CN"/>
              <a:t>3</a:t>
            </a:r>
            <a:r>
              <a:rPr kumimoji="1" lang="zh-CN" altLang="en-US"/>
              <a:t>个垂直领域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418F29-7A8E-9145-AC95-68E946A6D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155" y="3114759"/>
            <a:ext cx="5846419" cy="26814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2638CE-1C53-5949-8329-F597D9164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25" y="3957455"/>
            <a:ext cx="1989337" cy="973139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E9D61177-FB4E-C548-8DF2-EDCD016DB7B4}"/>
              </a:ext>
            </a:extLst>
          </p:cNvPr>
          <p:cNvSpPr/>
          <p:nvPr/>
        </p:nvSpPr>
        <p:spPr>
          <a:xfrm>
            <a:off x="2312954" y="4240924"/>
            <a:ext cx="439062" cy="214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4E8BA6-5668-5F4A-8617-ED2D2BB402A5}"/>
              </a:ext>
            </a:extLst>
          </p:cNvPr>
          <p:cNvSpPr txBox="1"/>
          <p:nvPr/>
        </p:nvSpPr>
        <p:spPr>
          <a:xfrm>
            <a:off x="627055" y="4971722"/>
            <a:ext cx="1685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给定评测人员“用户意图描述”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4F889B-891B-2545-A037-DF089CC19642}"/>
              </a:ext>
            </a:extLst>
          </p:cNvPr>
          <p:cNvSpPr txBox="1"/>
          <p:nvPr/>
        </p:nvSpPr>
        <p:spPr>
          <a:xfrm>
            <a:off x="4914662" y="5902944"/>
            <a:ext cx="1963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人机交互完成任务</a:t>
            </a:r>
          </a:p>
        </p:txBody>
      </p:sp>
    </p:spTree>
    <p:extLst>
      <p:ext uri="{BB962C8B-B14F-4D97-AF65-F5344CB8AC3E}">
        <p14:creationId xmlns:p14="http://schemas.microsoft.com/office/powerpoint/2010/main" val="55481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5B9BD5"/>
      </a:accent2>
      <a:accent3>
        <a:srgbClr val="A5A5A5"/>
      </a:accent3>
      <a:accent4>
        <a:srgbClr val="C0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6224</TotalTime>
  <Words>3516</Words>
  <Application>Microsoft Macintosh PowerPoint</Application>
  <PresentationFormat>全屏显示(4:3)</PresentationFormat>
  <Paragraphs>373</Paragraphs>
  <Slides>28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等线</vt:lpstr>
      <vt:lpstr>Microsoft YaHei</vt:lpstr>
      <vt:lpstr>Microsoft YaHei</vt:lpstr>
      <vt:lpstr>Arial</vt:lpstr>
      <vt:lpstr>Calibri</vt:lpstr>
      <vt:lpstr>Calibri Light</vt:lpstr>
      <vt:lpstr>Cambria Math</vt:lpstr>
      <vt:lpstr>Impact</vt:lpstr>
      <vt:lpstr>Wingdings</vt:lpstr>
      <vt:lpstr>Office 主题​​</vt:lpstr>
      <vt:lpstr>SMP中文人机对话测评介绍</vt:lpstr>
      <vt:lpstr>PowerPoint 演示文稿</vt:lpstr>
      <vt:lpstr>人机对话技术评测概况</vt:lpstr>
      <vt:lpstr>人机对话技术评测概况</vt:lpstr>
      <vt:lpstr>人机对话评测概况</vt:lpstr>
      <vt:lpstr>SMP 中文人机对话评测 (SMP-ECDT 2017-2020)</vt:lpstr>
      <vt:lpstr>SMP 中文人机对话评测</vt:lpstr>
      <vt:lpstr>SMP 中文人机对话评测</vt:lpstr>
      <vt:lpstr>SMP 中文人机对话评测</vt:lpstr>
      <vt:lpstr>SMP 中文人机对话评测</vt:lpstr>
      <vt:lpstr>SMP 中文人机对话评测</vt:lpstr>
      <vt:lpstr>SMP 中文人机对话评测</vt:lpstr>
      <vt:lpstr>SMP 中文人机对话评测</vt:lpstr>
      <vt:lpstr>SMP 中文人机对话评测</vt:lpstr>
      <vt:lpstr>SMP 机器人群聊比赛 (SMP-MCC 2019-2020)</vt:lpstr>
      <vt:lpstr>SMP 机器人群聊评测</vt:lpstr>
      <vt:lpstr>SMP 机器人群聊评测</vt:lpstr>
      <vt:lpstr>SMP 机器人群聊评测</vt:lpstr>
      <vt:lpstr>SMP 机器人群聊评测</vt:lpstr>
      <vt:lpstr>SMP 机器人群聊评测</vt:lpstr>
      <vt:lpstr>SMP 机器人群聊评测</vt:lpstr>
      <vt:lpstr>SMP 机器人群聊评测</vt:lpstr>
      <vt:lpstr>SMP 机器人群聊评测</vt:lpstr>
      <vt:lpstr>SMP 机器人群聊评测</vt:lpstr>
      <vt:lpstr>SMP 机器人群聊评测</vt:lpstr>
      <vt:lpstr>相关资源及参考文献</vt:lpstr>
      <vt:lpstr>SMP 中文人机对话评测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QH</dc:creator>
  <cp:lastModifiedBy>Zhang Kaiyan</cp:lastModifiedBy>
  <cp:revision>944</cp:revision>
  <dcterms:created xsi:type="dcterms:W3CDTF">2020-10-10T02:02:30Z</dcterms:created>
  <dcterms:modified xsi:type="dcterms:W3CDTF">2021-03-14T03:08:37Z</dcterms:modified>
</cp:coreProperties>
</file>